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3"/>
  </p:notesMasterIdLst>
  <p:sldIdLst>
    <p:sldId id="256" r:id="rId2"/>
    <p:sldId id="257" r:id="rId3"/>
    <p:sldId id="258" r:id="rId4"/>
    <p:sldId id="259" r:id="rId5"/>
    <p:sldId id="267" r:id="rId6"/>
    <p:sldId id="262" r:id="rId7"/>
    <p:sldId id="276" r:id="rId8"/>
    <p:sldId id="272" r:id="rId9"/>
    <p:sldId id="268" r:id="rId10"/>
    <p:sldId id="269" r:id="rId11"/>
    <p:sldId id="266" r:id="rId12"/>
    <p:sldId id="260" r:id="rId13"/>
    <p:sldId id="273" r:id="rId14"/>
    <p:sldId id="274" r:id="rId15"/>
    <p:sldId id="275" r:id="rId16"/>
    <p:sldId id="261" r:id="rId17"/>
    <p:sldId id="271" r:id="rId18"/>
    <p:sldId id="270" r:id="rId19"/>
    <p:sldId id="263" r:id="rId20"/>
    <p:sldId id="264" r:id="rId21"/>
    <p:sldId id="265" r:id="rId22"/>
  </p:sldIdLst>
  <p:sldSz cx="18288000" cy="10287000"/>
  <p:notesSz cx="6858000" cy="9144000"/>
  <p:embeddedFontLst>
    <p:embeddedFont>
      <p:font typeface="Bahnschrift SemiBold Condensed" panose="020B0502040204020203" pitchFamily="34" charset="0"/>
      <p:bold r:id="rId24"/>
    </p:embeddedFont>
    <p:embeddedFont>
      <p:font typeface="Helios" panose="020B0604020202020204" charset="0"/>
      <p:regular r:id="rId25"/>
    </p:embeddedFont>
    <p:embeddedFont>
      <p:font typeface="Arabic Typesetting" panose="03020402040406030203" pitchFamily="66" charset="-78"/>
      <p:regular r:id="rId26"/>
    </p:embeddedFont>
    <p:embeddedFont>
      <p:font typeface="Klein Bold" panose="020B0604020202020204" charset="0"/>
      <p:regular r:id="rId27"/>
    </p:embeddedFont>
    <p:embeddedFont>
      <p:font typeface="Saira" panose="020B0604020202020204" charset="0"/>
      <p:regular r:id="rId28"/>
    </p:embeddedFont>
    <p:embeddedFont>
      <p:font typeface="Helios Italics" panose="020B0604020202020204" charset="0"/>
      <p:regular r:id="rId29"/>
    </p:embeddedFont>
    <p:embeddedFont>
      <p:font typeface="Cascadia Code SemiBold" panose="020B0609020000020004" pitchFamily="49" charset="0"/>
      <p:bold r:id="rId30"/>
      <p:boldItalic r:id="rId31"/>
    </p:embeddedFont>
    <p:embeddedFont>
      <p:font typeface="Algerian" panose="04020705040A02060702" pitchFamily="82" charset="0"/>
      <p:regular r:id="rId32"/>
    </p:embeddedFont>
    <p:embeddedFont>
      <p:font typeface="Saira Bold" panose="020B0604020202020204" charset="0"/>
      <p:regular r:id="rId33"/>
    </p:embeddedFont>
    <p:embeddedFont>
      <p:font typeface="Helios Bold" panose="020B0604020202020204" charset="0"/>
      <p:regular r:id="rId34"/>
    </p:embeddedFont>
    <p:embeddedFont>
      <p:font typeface="Calibri" panose="020F0502020204030204" pitchFamily="34" charset="0"/>
      <p:regular r:id="rId35"/>
      <p:bold r:id="rId36"/>
      <p:italic r:id="rId37"/>
      <p:boldItalic r:id="rId38"/>
    </p:embeddedFont>
    <p:embeddedFont>
      <p:font typeface="Antonio Bold" panose="020B0604020202020204" charset="0"/>
      <p:regular r:id="rId39"/>
    </p:embeddedFont>
    <p:embeddedFont>
      <p:font typeface="Arial Black" panose="020B0A04020102020204" pitchFamily="34" charset="0"/>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1C46"/>
    <a:srgbClr val="3A4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2" autoAdjust="0"/>
    <p:restoredTop sz="82549" autoAdjust="0"/>
  </p:normalViewPr>
  <p:slideViewPr>
    <p:cSldViewPr>
      <p:cViewPr>
        <p:scale>
          <a:sx n="43" d="100"/>
          <a:sy n="43" d="100"/>
        </p:scale>
        <p:origin x="-72" y="-2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068830-7665-43E7-9D29-64EBEFDB3655}" type="datetimeFigureOut">
              <a:rPr lang="en-US" smtClean="0"/>
              <a:t>11/7/2024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8F765E-7E01-4B68-AE79-0D1EA373FC1F}" type="slidenum">
              <a:rPr lang="en-US" smtClean="0"/>
              <a:t>‹N°›</a:t>
            </a:fld>
            <a:endParaRPr lang="en-US"/>
          </a:p>
        </p:txBody>
      </p:sp>
    </p:spTree>
    <p:extLst>
      <p:ext uri="{BB962C8B-B14F-4D97-AF65-F5344CB8AC3E}">
        <p14:creationId xmlns:p14="http://schemas.microsoft.com/office/powerpoint/2010/main" val="228502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Bonjour, j’</a:t>
            </a:r>
            <a:r>
              <a:rPr lang="fr-FR" sz="1200" dirty="0" err="1"/>
              <a:t>éspère</a:t>
            </a:r>
            <a:r>
              <a:rPr lang="fr-FR" sz="1200" dirty="0"/>
              <a:t> que vous allez bien je vous remercie pour accepter juger mon travail, alors je </a:t>
            </a:r>
            <a:r>
              <a:rPr lang="fr-FR" dirty="0"/>
              <a:t>me présente - je m’appelle AZLANI Ikram, et je suis là pour présenter le résultat de mon travail durant mon stage d’initiation au sein de l’entreprise GM Soft. Le projet traité été sous le thème de la création d’une application desktop de gestion et de remplissage des </a:t>
            </a:r>
            <a:r>
              <a:rPr lang="fr-FR" dirty="0" err="1"/>
              <a:t>cheques</a:t>
            </a:r>
            <a:r>
              <a:rPr lang="fr-FR" dirty="0"/>
              <a:t> et des effets bancaires</a:t>
            </a:r>
          </a:p>
          <a:p>
            <a:endParaRPr lang="fr-FR" dirty="0"/>
          </a:p>
        </p:txBody>
      </p:sp>
      <p:sp>
        <p:nvSpPr>
          <p:cNvPr id="4" name="Espace réservé du numéro de diapositive 3"/>
          <p:cNvSpPr>
            <a:spLocks noGrp="1"/>
          </p:cNvSpPr>
          <p:nvPr>
            <p:ph type="sldNum" sz="quarter" idx="5"/>
          </p:nvPr>
        </p:nvSpPr>
        <p:spPr/>
        <p:txBody>
          <a:bodyPr/>
          <a:lstStyle/>
          <a:p>
            <a:fld id="{DF8F765E-7E01-4B68-AE79-0D1EA373FC1F}" type="slidenum">
              <a:rPr lang="en-US" smtClean="0"/>
              <a:t>1</a:t>
            </a:fld>
            <a:endParaRPr lang="en-US"/>
          </a:p>
        </p:txBody>
      </p:sp>
    </p:spTree>
    <p:extLst>
      <p:ext uri="{BB962C8B-B14F-4D97-AF65-F5344CB8AC3E}">
        <p14:creationId xmlns:p14="http://schemas.microsoft.com/office/powerpoint/2010/main" val="3830955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conclure je peux dire que cette expérience m’a permis de </a:t>
            </a:r>
            <a:r>
              <a:rPr lang="fr-FR" dirty="0" err="1"/>
              <a:t>develloper</a:t>
            </a:r>
            <a:r>
              <a:rPr lang="fr-FR" dirty="0"/>
              <a:t> mes compétences techniques en nouvelle technologie, travail en équipe et la compréhension des processus bancaires </a:t>
            </a:r>
          </a:p>
        </p:txBody>
      </p:sp>
      <p:sp>
        <p:nvSpPr>
          <p:cNvPr id="4" name="Espace réservé du numéro de diapositive 3"/>
          <p:cNvSpPr>
            <a:spLocks noGrp="1"/>
          </p:cNvSpPr>
          <p:nvPr>
            <p:ph type="sldNum" sz="quarter" idx="5"/>
          </p:nvPr>
        </p:nvSpPr>
        <p:spPr/>
        <p:txBody>
          <a:bodyPr/>
          <a:lstStyle/>
          <a:p>
            <a:fld id="{DF8F765E-7E01-4B68-AE79-0D1EA373FC1F}" type="slidenum">
              <a:rPr lang="en-US" smtClean="0"/>
              <a:t>20</a:t>
            </a:fld>
            <a:endParaRPr lang="en-US"/>
          </a:p>
        </p:txBody>
      </p:sp>
    </p:spTree>
    <p:extLst>
      <p:ext uri="{BB962C8B-B14F-4D97-AF65-F5344CB8AC3E}">
        <p14:creationId xmlns:p14="http://schemas.microsoft.com/office/powerpoint/2010/main" val="912802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8F765E-7E01-4B68-AE79-0D1EA373FC1F}" type="slidenum">
              <a:rPr lang="en-US" smtClean="0"/>
              <a:t>21</a:t>
            </a:fld>
            <a:endParaRPr lang="en-US"/>
          </a:p>
        </p:txBody>
      </p:sp>
    </p:spTree>
    <p:extLst>
      <p:ext uri="{BB962C8B-B14F-4D97-AF65-F5344CB8AC3E}">
        <p14:creationId xmlns:p14="http://schemas.microsoft.com/office/powerpoint/2010/main" val="414169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4400" dirty="0"/>
              <a:t>Alors, le plan de notre présentation est le suivant: on va commencer par une introduction suivie par le contexte du projet ensuite je vais vous montrer la partie de la conception et de réalisation de l’application et on va terminer par une conclusion.</a:t>
            </a:r>
          </a:p>
        </p:txBody>
      </p:sp>
      <p:sp>
        <p:nvSpPr>
          <p:cNvPr id="4" name="Espace réservé du numéro de diapositive 3"/>
          <p:cNvSpPr>
            <a:spLocks noGrp="1"/>
          </p:cNvSpPr>
          <p:nvPr>
            <p:ph type="sldNum" sz="quarter" idx="5"/>
          </p:nvPr>
        </p:nvSpPr>
        <p:spPr/>
        <p:txBody>
          <a:bodyPr/>
          <a:lstStyle/>
          <a:p>
            <a:fld id="{DF8F765E-7E01-4B68-AE79-0D1EA373FC1F}" type="slidenum">
              <a:rPr lang="en-US" smtClean="0"/>
              <a:t>2</a:t>
            </a:fld>
            <a:endParaRPr lang="en-US"/>
          </a:p>
        </p:txBody>
      </p:sp>
    </p:spTree>
    <p:extLst>
      <p:ext uri="{BB962C8B-B14F-4D97-AF65-F5344CB8AC3E}">
        <p14:creationId xmlns:p14="http://schemas.microsoft.com/office/powerpoint/2010/main" val="2279638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Saira"/>
                <a:ea typeface="Saira"/>
                <a:cs typeface="Saira"/>
                <a:sym typeface="Saira"/>
              </a:rPr>
              <a:t>Dans les </a:t>
            </a:r>
            <a:r>
              <a:rPr lang="en-US" sz="1200" dirty="0" err="1">
                <a:solidFill>
                  <a:srgbClr val="FFFFFF"/>
                </a:solidFill>
                <a:latin typeface="Saira"/>
                <a:ea typeface="Saira"/>
                <a:cs typeface="Saira"/>
                <a:sym typeface="Saira"/>
              </a:rPr>
              <a:t>processus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bancaires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traditionnels</a:t>
            </a:r>
            <a:r>
              <a:rPr lang="en-US" sz="1200" dirty="0">
                <a:solidFill>
                  <a:srgbClr val="FFFFFF"/>
                </a:solidFill>
                <a:latin typeface="Saira"/>
                <a:ea typeface="Saira"/>
                <a:cs typeface="Saira"/>
                <a:sym typeface="Saira"/>
              </a:rPr>
              <a:t>, le </a:t>
            </a:r>
            <a:r>
              <a:rPr lang="en-US" sz="1200" dirty="0" err="1">
                <a:solidFill>
                  <a:srgbClr val="FFFFFF"/>
                </a:solidFill>
                <a:latin typeface="Saira"/>
                <a:ea typeface="Saira"/>
                <a:cs typeface="Saira"/>
                <a:sym typeface="Saira"/>
              </a:rPr>
              <a:t>traitement</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manuel</a:t>
            </a:r>
            <a:r>
              <a:rPr lang="en-US" sz="1200" dirty="0">
                <a:solidFill>
                  <a:srgbClr val="FFFFFF"/>
                </a:solidFill>
                <a:latin typeface="Saira"/>
                <a:ea typeface="Saira"/>
                <a:cs typeface="Saira"/>
                <a:sym typeface="Saira"/>
              </a:rPr>
              <a:t> des </a:t>
            </a:r>
            <a:r>
              <a:rPr lang="en-US" sz="1200" dirty="0" err="1">
                <a:solidFill>
                  <a:srgbClr val="FFFFFF"/>
                </a:solidFill>
                <a:latin typeface="Saira"/>
                <a:ea typeface="Saira"/>
                <a:cs typeface="Saira"/>
                <a:sym typeface="Saira"/>
              </a:rPr>
              <a:t>chèques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bancaires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ainsi</a:t>
            </a:r>
            <a:r>
              <a:rPr lang="en-US" sz="1200" dirty="0">
                <a:solidFill>
                  <a:srgbClr val="FFFFFF"/>
                </a:solidFill>
                <a:latin typeface="Saira"/>
                <a:ea typeface="Saira"/>
                <a:cs typeface="Saira"/>
                <a:sym typeface="Saira"/>
              </a:rPr>
              <a:t> que des </a:t>
            </a:r>
            <a:r>
              <a:rPr lang="en-US" sz="1200" dirty="0" err="1">
                <a:solidFill>
                  <a:srgbClr val="FFFFFF"/>
                </a:solidFill>
                <a:latin typeface="Saira"/>
                <a:ea typeface="Saira"/>
                <a:cs typeface="Saira"/>
                <a:sym typeface="Saira"/>
              </a:rPr>
              <a:t>lettres</a:t>
            </a:r>
            <a:r>
              <a:rPr lang="en-US" sz="1200" dirty="0">
                <a:solidFill>
                  <a:srgbClr val="FFFFFF"/>
                </a:solidFill>
                <a:latin typeface="Saira"/>
                <a:ea typeface="Saira"/>
                <a:cs typeface="Saira"/>
                <a:sym typeface="Saira"/>
              </a:rPr>
              <a:t> de change, </a:t>
            </a:r>
            <a:r>
              <a:rPr lang="en-US" sz="1200" dirty="0" err="1">
                <a:solidFill>
                  <a:srgbClr val="FFFFFF"/>
                </a:solidFill>
                <a:latin typeface="Saira"/>
                <a:ea typeface="Saira"/>
                <a:cs typeface="Saira"/>
                <a:sym typeface="Saira"/>
              </a:rPr>
              <a:t>s'est</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révélé</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être</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une</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tâche</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fastidieuse</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sujette</a:t>
            </a:r>
            <a:r>
              <a:rPr lang="en-US" sz="1200" dirty="0">
                <a:solidFill>
                  <a:srgbClr val="FFFFFF"/>
                </a:solidFill>
                <a:latin typeface="Saira"/>
                <a:ea typeface="Saira"/>
                <a:cs typeface="Saira"/>
                <a:sym typeface="Saira"/>
              </a:rPr>
              <a:t> à des </a:t>
            </a:r>
            <a:r>
              <a:rPr lang="en-US" sz="1200" dirty="0" err="1">
                <a:solidFill>
                  <a:srgbClr val="FFFFFF"/>
                </a:solidFill>
                <a:latin typeface="Saira"/>
                <a:ea typeface="Saira"/>
                <a:cs typeface="Saira"/>
                <a:sym typeface="Saira"/>
              </a:rPr>
              <a:t>erreurs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humaines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fréquentes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Ces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erreurs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peuvent</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provenir</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d'une</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mauvaise</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saisie</a:t>
            </a:r>
            <a:r>
              <a:rPr lang="en-US" sz="1200" dirty="0">
                <a:solidFill>
                  <a:srgbClr val="FFFFFF"/>
                </a:solidFill>
                <a:latin typeface="Saira"/>
                <a:ea typeface="Saira"/>
                <a:cs typeface="Saira"/>
                <a:sym typeface="Saira"/>
              </a:rPr>
              <a:t> des </a:t>
            </a:r>
            <a:r>
              <a:rPr lang="en-US" sz="1200" dirty="0" err="1">
                <a:solidFill>
                  <a:srgbClr val="FFFFFF"/>
                </a:solidFill>
                <a:latin typeface="Saira"/>
                <a:ea typeface="Saira"/>
                <a:cs typeface="Saira"/>
                <a:sym typeface="Saira"/>
              </a:rPr>
              <a:t>informations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d'une</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interprétation</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incorrecte</a:t>
            </a:r>
            <a:r>
              <a:rPr lang="en-US" sz="1200" dirty="0">
                <a:solidFill>
                  <a:srgbClr val="FFFFFF"/>
                </a:solidFill>
                <a:latin typeface="Saira"/>
                <a:ea typeface="Saira"/>
                <a:cs typeface="Saira"/>
                <a:sym typeface="Saira"/>
              </a:rPr>
              <a:t> des </a:t>
            </a:r>
            <a:r>
              <a:rPr lang="en-US" sz="1200" dirty="0" err="1">
                <a:solidFill>
                  <a:srgbClr val="FFFFFF"/>
                </a:solidFill>
                <a:latin typeface="Saira"/>
                <a:ea typeface="Saira"/>
                <a:cs typeface="Saira"/>
                <a:sym typeface="Saira"/>
              </a:rPr>
              <a:t>données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manuscrites</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ou</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simplement</a:t>
            </a:r>
            <a:r>
              <a:rPr lang="en-US" sz="1200" dirty="0">
                <a:solidFill>
                  <a:srgbClr val="FFFFFF"/>
                </a:solidFill>
                <a:latin typeface="Saira"/>
                <a:ea typeface="Saira"/>
                <a:cs typeface="Saira"/>
                <a:sym typeface="Saira"/>
              </a:rPr>
              <a:t> de </a:t>
            </a:r>
            <a:r>
              <a:rPr lang="en-US" sz="1200" dirty="0" err="1">
                <a:solidFill>
                  <a:srgbClr val="FFFFFF"/>
                </a:solidFill>
                <a:latin typeface="Saira"/>
                <a:ea typeface="Saira"/>
                <a:cs typeface="Saira"/>
                <a:sym typeface="Saira"/>
              </a:rPr>
              <a:t>l'épuisement</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dû</a:t>
            </a:r>
            <a:r>
              <a:rPr lang="en-US" sz="1200" dirty="0">
                <a:solidFill>
                  <a:srgbClr val="FFFFFF"/>
                </a:solidFill>
                <a:latin typeface="Saira"/>
                <a:ea typeface="Saira"/>
                <a:cs typeface="Saira"/>
                <a:sym typeface="Saira"/>
              </a:rPr>
              <a:t> à la repetitive des taches. </a:t>
            </a:r>
            <a:r>
              <a:rPr lang="en-US" sz="1200" dirty="0" err="1">
                <a:solidFill>
                  <a:srgbClr val="FFFFFF"/>
                </a:solidFill>
                <a:latin typeface="Saira"/>
                <a:ea typeface="Saira"/>
                <a:cs typeface="Saira"/>
                <a:sym typeface="Saira"/>
              </a:rPr>
              <a:t>Donc</a:t>
            </a:r>
            <a:r>
              <a:rPr lang="en-US" sz="1200" dirty="0">
                <a:solidFill>
                  <a:srgbClr val="FFFFFF"/>
                </a:solidFill>
                <a:latin typeface="Saira"/>
                <a:ea typeface="Saira"/>
                <a:cs typeface="Saira"/>
                <a:sym typeface="Saira"/>
              </a:rPr>
              <a:t> pour </a:t>
            </a:r>
            <a:r>
              <a:rPr lang="en-US" sz="1200" dirty="0" err="1">
                <a:solidFill>
                  <a:srgbClr val="FFFFFF"/>
                </a:solidFill>
                <a:latin typeface="Saira"/>
                <a:ea typeface="Saira"/>
                <a:cs typeface="Saira"/>
                <a:sym typeface="Saira"/>
              </a:rPr>
              <a:t>éviter</a:t>
            </a:r>
            <a:r>
              <a:rPr lang="en-US" sz="1200" dirty="0">
                <a:solidFill>
                  <a:srgbClr val="FFFFFF"/>
                </a:solidFill>
                <a:latin typeface="Saira"/>
                <a:ea typeface="Saira"/>
                <a:cs typeface="Saira"/>
                <a:sym typeface="Saira"/>
              </a:rPr>
              <a:t> ca </a:t>
            </a:r>
            <a:r>
              <a:rPr lang="en-US" sz="1200" dirty="0" err="1">
                <a:solidFill>
                  <a:srgbClr val="FFFFFF"/>
                </a:solidFill>
                <a:latin typeface="Saira"/>
                <a:ea typeface="Saira"/>
                <a:cs typeface="Saira"/>
                <a:sym typeface="Saira"/>
              </a:rPr>
              <a:t>il</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faut</a:t>
            </a:r>
            <a:r>
              <a:rPr lang="en-US" sz="1200" dirty="0">
                <a:solidFill>
                  <a:srgbClr val="FFFFFF"/>
                </a:solidFill>
                <a:latin typeface="Saira"/>
                <a:ea typeface="Saira"/>
                <a:cs typeface="Saira"/>
                <a:sym typeface="Saira"/>
              </a:rPr>
              <a:t> </a:t>
            </a:r>
            <a:r>
              <a:rPr lang="en-US" sz="1200" dirty="0" err="1">
                <a:solidFill>
                  <a:srgbClr val="FFFFFF"/>
                </a:solidFill>
                <a:latin typeface="Saira"/>
                <a:ea typeface="Saira"/>
                <a:cs typeface="Saira"/>
                <a:sym typeface="Saira"/>
              </a:rPr>
              <a:t>automatiser</a:t>
            </a:r>
            <a:r>
              <a:rPr lang="en-US" sz="1200" dirty="0">
                <a:solidFill>
                  <a:srgbClr val="FFFFFF"/>
                </a:solidFill>
                <a:latin typeface="Saira"/>
                <a:ea typeface="Saira"/>
                <a:cs typeface="Saira"/>
                <a:sym typeface="Saira"/>
              </a:rPr>
              <a:t> le </a:t>
            </a:r>
            <a:r>
              <a:rPr lang="en-US" sz="1200" dirty="0" err="1">
                <a:solidFill>
                  <a:srgbClr val="FFFFFF"/>
                </a:solidFill>
                <a:latin typeface="Saira"/>
                <a:ea typeface="Saira"/>
                <a:cs typeface="Saira"/>
                <a:sym typeface="Saira"/>
              </a:rPr>
              <a:t>processus</a:t>
            </a:r>
            <a:r>
              <a:rPr lang="en-US" sz="1200" dirty="0">
                <a:solidFill>
                  <a:srgbClr val="FFFFFF"/>
                </a:solidFill>
                <a:latin typeface="Saira"/>
                <a:ea typeface="Saira"/>
                <a:cs typeface="Saira"/>
                <a:sym typeface="Saira"/>
              </a:rPr>
              <a:t> de </a:t>
            </a:r>
            <a:r>
              <a:rPr lang="en-US" sz="1200" dirty="0" err="1">
                <a:solidFill>
                  <a:srgbClr val="FFFFFF"/>
                </a:solidFill>
                <a:latin typeface="Saira"/>
                <a:ea typeface="Saira"/>
                <a:cs typeface="Saira"/>
                <a:sym typeface="Saira"/>
              </a:rPr>
              <a:t>remplissage</a:t>
            </a:r>
            <a:r>
              <a:rPr lang="en-US" sz="1200" dirty="0">
                <a:solidFill>
                  <a:srgbClr val="FFFFFF"/>
                </a:solidFill>
                <a:latin typeface="Saira"/>
                <a:ea typeface="Saira"/>
                <a:cs typeface="Saira"/>
                <a:sym typeface="Saira"/>
              </a:rPr>
              <a:t> et </a:t>
            </a:r>
            <a:r>
              <a:rPr lang="en-US" sz="1200" dirty="0" err="1">
                <a:solidFill>
                  <a:srgbClr val="FFFFFF"/>
                </a:solidFill>
                <a:latin typeface="Saira"/>
                <a:ea typeface="Saira"/>
                <a:cs typeface="Saira"/>
                <a:sym typeface="Saira"/>
              </a:rPr>
              <a:t>d’impression</a:t>
            </a:r>
            <a:r>
              <a:rPr lang="en-US" sz="1200" dirty="0">
                <a:solidFill>
                  <a:srgbClr val="FFFFFF"/>
                </a:solidFill>
                <a:latin typeface="Saira"/>
                <a:ea typeface="Saira"/>
                <a:cs typeface="Saira"/>
                <a:sym typeface="Saira"/>
              </a:rPr>
              <a:t> </a:t>
            </a:r>
          </a:p>
          <a:p>
            <a:endParaRPr lang="fr-FR" dirty="0"/>
          </a:p>
        </p:txBody>
      </p:sp>
      <p:sp>
        <p:nvSpPr>
          <p:cNvPr id="4" name="Espace réservé du numéro de diapositive 3"/>
          <p:cNvSpPr>
            <a:spLocks noGrp="1"/>
          </p:cNvSpPr>
          <p:nvPr>
            <p:ph type="sldNum" sz="quarter" idx="5"/>
          </p:nvPr>
        </p:nvSpPr>
        <p:spPr/>
        <p:txBody>
          <a:bodyPr/>
          <a:lstStyle/>
          <a:p>
            <a:fld id="{DF8F765E-7E01-4B68-AE79-0D1EA373FC1F}" type="slidenum">
              <a:rPr lang="en-US" smtClean="0"/>
              <a:t>3</a:t>
            </a:fld>
            <a:endParaRPr lang="en-US"/>
          </a:p>
        </p:txBody>
      </p:sp>
    </p:spTree>
    <p:extLst>
      <p:ext uri="{BB962C8B-B14F-4D97-AF65-F5344CB8AC3E}">
        <p14:creationId xmlns:p14="http://schemas.microsoft.com/office/powerpoint/2010/main" val="332333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À notre tour on a développée une app qui répond à cette solution au sein de </a:t>
            </a:r>
            <a:r>
              <a:rPr lang="fr-FR" dirty="0" err="1"/>
              <a:t>gmsoft</a:t>
            </a:r>
            <a:r>
              <a:rPr lang="fr-FR" dirty="0"/>
              <a:t> (</a:t>
            </a:r>
            <a:r>
              <a:rPr lang="fr-FR" dirty="0" err="1"/>
              <a:t>german</a:t>
            </a:r>
            <a:r>
              <a:rPr lang="fr-FR" dirty="0"/>
              <a:t> </a:t>
            </a:r>
            <a:r>
              <a:rPr lang="fr-FR" dirty="0" err="1"/>
              <a:t>morrocan</a:t>
            </a:r>
            <a:r>
              <a:rPr lang="fr-FR" dirty="0"/>
              <a:t> software </a:t>
            </a:r>
            <a:r>
              <a:rPr lang="fr-FR" dirty="0" err="1"/>
              <a:t>campany</a:t>
            </a:r>
            <a:r>
              <a:rPr lang="fr-FR" dirty="0"/>
              <a:t>) c’est une entreprise basée à </a:t>
            </a:r>
            <a:r>
              <a:rPr lang="fr-FR" dirty="0" err="1"/>
              <a:t>bm</a:t>
            </a:r>
            <a:r>
              <a:rPr lang="fr-FR" dirty="0"/>
              <a:t>, </a:t>
            </a:r>
            <a:r>
              <a:rPr lang="fr-FR" dirty="0" err="1"/>
              <a:t>specialisé</a:t>
            </a:r>
            <a:r>
              <a:rPr lang="fr-FR" dirty="0"/>
              <a:t> en dev de logiciels et progiciels. </a:t>
            </a:r>
            <a:r>
              <a:rPr lang="fr-FR" dirty="0" err="1"/>
              <a:t>Parmis</a:t>
            </a:r>
            <a:r>
              <a:rPr lang="fr-FR" dirty="0"/>
              <a:t> les services fournis par l’entreprise nous mentionnons</a:t>
            </a:r>
          </a:p>
          <a:p>
            <a:endParaRPr lang="fr-FR" dirty="0"/>
          </a:p>
        </p:txBody>
      </p:sp>
      <p:sp>
        <p:nvSpPr>
          <p:cNvPr id="4" name="Espace réservé du numéro de diapositive 3"/>
          <p:cNvSpPr>
            <a:spLocks noGrp="1"/>
          </p:cNvSpPr>
          <p:nvPr>
            <p:ph type="sldNum" sz="quarter" idx="5"/>
          </p:nvPr>
        </p:nvSpPr>
        <p:spPr/>
        <p:txBody>
          <a:bodyPr/>
          <a:lstStyle/>
          <a:p>
            <a:fld id="{DF8F765E-7E01-4B68-AE79-0D1EA373FC1F}" type="slidenum">
              <a:rPr lang="en-US" smtClean="0"/>
              <a:t>4</a:t>
            </a:fld>
            <a:endParaRPr lang="en-US"/>
          </a:p>
        </p:txBody>
      </p:sp>
    </p:spTree>
    <p:extLst>
      <p:ext uri="{BB962C8B-B14F-4D97-AF65-F5344CB8AC3E}">
        <p14:creationId xmlns:p14="http://schemas.microsoft.com/office/powerpoint/2010/main" val="154451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 diapo vous voyez le cheque rempli manuellement illustré dans le modèle 1 et un cheque rempli automatiquement à l’aide d’une application desktop rempli automatiquement </a:t>
            </a:r>
          </a:p>
        </p:txBody>
      </p:sp>
      <p:sp>
        <p:nvSpPr>
          <p:cNvPr id="4" name="Espace réservé du numéro de diapositive 3"/>
          <p:cNvSpPr>
            <a:spLocks noGrp="1"/>
          </p:cNvSpPr>
          <p:nvPr>
            <p:ph type="sldNum" sz="quarter" idx="5"/>
          </p:nvPr>
        </p:nvSpPr>
        <p:spPr/>
        <p:txBody>
          <a:bodyPr/>
          <a:lstStyle/>
          <a:p>
            <a:fld id="{DF8F765E-7E01-4B68-AE79-0D1EA373FC1F}" type="slidenum">
              <a:rPr lang="en-US" smtClean="0"/>
              <a:t>6</a:t>
            </a:fld>
            <a:endParaRPr lang="en-US"/>
          </a:p>
        </p:txBody>
      </p:sp>
    </p:spTree>
    <p:extLst>
      <p:ext uri="{BB962C8B-B14F-4D97-AF65-F5344CB8AC3E}">
        <p14:creationId xmlns:p14="http://schemas.microsoft.com/office/powerpoint/2010/main" val="1582209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 ce qui concerne notre application dans la partie conception on a commencer par la récolte des informations d’auprès les banques  afin de construire le Dictionnaire de Données. Ce tableau représente la liste des attributs composants toutes les tables formants notre système ainsi que leur description, leur taille et leur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DF8F765E-7E01-4B68-AE79-0D1EA373FC1F}" type="slidenum">
              <a:rPr lang="en-US" smtClean="0"/>
              <a:t>11</a:t>
            </a:fld>
            <a:endParaRPr lang="en-US"/>
          </a:p>
        </p:txBody>
      </p:sp>
    </p:spTree>
    <p:extLst>
      <p:ext uri="{BB962C8B-B14F-4D97-AF65-F5344CB8AC3E}">
        <p14:creationId xmlns:p14="http://schemas.microsoft.com/office/powerpoint/2010/main" val="1580521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À partir de notre dictionnaire de données, nous sommes parvenus à construire notre modèle Entité-Relation (ou bien MCD, Modèle Conceptuel de Données).</a:t>
            </a:r>
            <a:br>
              <a:rPr lang="fr-FR" dirty="0"/>
            </a:br>
            <a:r>
              <a:rPr lang="fr-FR" dirty="0"/>
              <a:t>Comme vous pouvez le voir, il est composé de trois entités principales.</a:t>
            </a:r>
            <a:br>
              <a:rPr lang="fr-FR" dirty="0"/>
            </a:br>
            <a:r>
              <a:rPr lang="fr-FR" dirty="0"/>
              <a:t>Ce MCD nous aide à créer notre MLD (Modèle Logique de Données), qui représente l’aspect réel de la base de données.</a:t>
            </a:r>
          </a:p>
        </p:txBody>
      </p:sp>
      <p:sp>
        <p:nvSpPr>
          <p:cNvPr id="4" name="Espace réservé du numéro de diapositive 3"/>
          <p:cNvSpPr>
            <a:spLocks noGrp="1"/>
          </p:cNvSpPr>
          <p:nvPr>
            <p:ph type="sldNum" sz="quarter" idx="5"/>
          </p:nvPr>
        </p:nvSpPr>
        <p:spPr/>
        <p:txBody>
          <a:bodyPr/>
          <a:lstStyle/>
          <a:p>
            <a:fld id="{DF8F765E-7E01-4B68-AE79-0D1EA373FC1F}" type="slidenum">
              <a:rPr lang="en-US" smtClean="0"/>
              <a:t>12</a:t>
            </a:fld>
            <a:endParaRPr lang="en-US"/>
          </a:p>
        </p:txBody>
      </p:sp>
    </p:spTree>
    <p:extLst>
      <p:ext uri="{BB962C8B-B14F-4D97-AF65-F5344CB8AC3E}">
        <p14:creationId xmlns:p14="http://schemas.microsoft.com/office/powerpoint/2010/main" val="5968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a </a:t>
            </a:r>
            <a:r>
              <a:rPr lang="fr-FR" dirty="0" err="1"/>
              <a:t>utliser</a:t>
            </a:r>
            <a:r>
              <a:rPr lang="fr-FR" dirty="0"/>
              <a:t> plusieurs outils pour </a:t>
            </a:r>
            <a:r>
              <a:rPr lang="fr-FR" dirty="0" err="1"/>
              <a:t>develloper</a:t>
            </a:r>
            <a:r>
              <a:rPr lang="fr-FR" dirty="0"/>
              <a:t> notre app lesquelles:</a:t>
            </a:r>
          </a:p>
          <a:p>
            <a:r>
              <a:rPr lang="fr-FR" dirty="0"/>
              <a:t>((C# est un langage moderne et fluide, orienté objet, parfaitement adapté au développement d'applications de bureau avec le .NET Framework. )).</a:t>
            </a:r>
          </a:p>
          <a:p>
            <a:r>
              <a:rPr lang="fr-FR" dirty="0"/>
              <a:t>Visual studio comme une environnement intégré pour </a:t>
            </a:r>
            <a:r>
              <a:rPr lang="fr-FR" dirty="0" err="1"/>
              <a:t>ecrire</a:t>
            </a:r>
            <a:r>
              <a:rPr lang="fr-FR" dirty="0"/>
              <a:t> et tester.</a:t>
            </a:r>
          </a:p>
          <a:p>
            <a:endParaRPr lang="fr-FR" dirty="0"/>
          </a:p>
          <a:p>
            <a:r>
              <a:rPr lang="fr-FR" b="1" dirty="0"/>
              <a:t>RDLC</a:t>
            </a:r>
            <a:r>
              <a:rPr lang="fr-FR" dirty="0"/>
              <a:t> : Crée et génère des rapports imprimables depuis l'application, comme les chèques</a:t>
            </a:r>
          </a:p>
          <a:p>
            <a:endParaRPr lang="fr-FR" dirty="0"/>
          </a:p>
          <a:p>
            <a:r>
              <a:rPr lang="fr-FR" dirty="0" err="1"/>
              <a:t>Enty</a:t>
            </a:r>
            <a:r>
              <a:rPr lang="fr-FR" dirty="0"/>
              <a:t> </a:t>
            </a:r>
            <a:r>
              <a:rPr lang="fr-FR" dirty="0" err="1"/>
              <a:t>fre</a:t>
            </a:r>
            <a:r>
              <a:rPr lang="fr-FR" dirty="0"/>
              <a:t> pour la gestion de base de donner et rendre des classe </a:t>
            </a:r>
          </a:p>
          <a:p>
            <a:r>
              <a:rPr lang="fr-FR" dirty="0"/>
              <a:t>On a </a:t>
            </a:r>
            <a:r>
              <a:rPr lang="fr-FR" dirty="0" err="1"/>
              <a:t>travailer</a:t>
            </a:r>
            <a:r>
              <a:rPr lang="fr-FR" dirty="0"/>
              <a:t> encore par </a:t>
            </a:r>
            <a:r>
              <a:rPr lang="fr-FR" dirty="0" err="1"/>
              <a:t>my</a:t>
            </a:r>
            <a:r>
              <a:rPr lang="fr-FR" dirty="0"/>
              <a:t> </a:t>
            </a:r>
            <a:r>
              <a:rPr lang="fr-FR" dirty="0" err="1"/>
              <a:t>sql</a:t>
            </a:r>
            <a:r>
              <a:rPr lang="fr-FR" dirty="0"/>
              <a:t>&amp; </a:t>
            </a:r>
            <a:r>
              <a:rPr lang="fr-FR" dirty="0" err="1"/>
              <a:t>workblench</a:t>
            </a:r>
            <a:r>
              <a:rPr lang="fr-FR" dirty="0"/>
              <a:t>  pour stocke et </a:t>
            </a:r>
            <a:r>
              <a:rPr lang="fr-FR" dirty="0" err="1"/>
              <a:t>gere</a:t>
            </a:r>
            <a:r>
              <a:rPr lang="fr-FR" dirty="0"/>
              <a:t> les </a:t>
            </a:r>
            <a:r>
              <a:rPr lang="fr-FR" dirty="0" err="1"/>
              <a:t>donnee</a:t>
            </a:r>
            <a:r>
              <a:rPr lang="fr-FR" dirty="0"/>
              <a:t> de l’app et sont  open source data base</a:t>
            </a:r>
          </a:p>
          <a:p>
            <a:r>
              <a:rPr lang="fr-FR" dirty="0"/>
              <a:t>En fin le git et le git hub pour </a:t>
            </a:r>
            <a:r>
              <a:rPr lang="fr-FR" dirty="0" err="1"/>
              <a:t>gerent</a:t>
            </a:r>
            <a:r>
              <a:rPr lang="fr-FR" dirty="0"/>
              <a:t> les versions du code et facilitent la collaboration</a:t>
            </a:r>
          </a:p>
          <a:p>
            <a:endParaRPr lang="fr-FR" dirty="0"/>
          </a:p>
        </p:txBody>
      </p:sp>
      <p:sp>
        <p:nvSpPr>
          <p:cNvPr id="4" name="Espace réservé du numéro de diapositive 3"/>
          <p:cNvSpPr>
            <a:spLocks noGrp="1"/>
          </p:cNvSpPr>
          <p:nvPr>
            <p:ph type="sldNum" sz="quarter" idx="5"/>
          </p:nvPr>
        </p:nvSpPr>
        <p:spPr/>
        <p:txBody>
          <a:bodyPr/>
          <a:lstStyle/>
          <a:p>
            <a:fld id="{DF8F765E-7E01-4B68-AE79-0D1EA373FC1F}" type="slidenum">
              <a:rPr lang="en-US" smtClean="0"/>
              <a:t>16</a:t>
            </a:fld>
            <a:endParaRPr lang="en-US"/>
          </a:p>
        </p:txBody>
      </p:sp>
    </p:spTree>
    <p:extLst>
      <p:ext uri="{BB962C8B-B14F-4D97-AF65-F5344CB8AC3E}">
        <p14:creationId xmlns:p14="http://schemas.microsoft.com/office/powerpoint/2010/main" val="851344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Maintenant je vais vous montrer une démonstration directe de l’application sur laquelle on avait travailler </a:t>
            </a:r>
          </a:p>
        </p:txBody>
      </p:sp>
      <p:sp>
        <p:nvSpPr>
          <p:cNvPr id="4" name="Espace réservé du numéro de diapositive 3"/>
          <p:cNvSpPr>
            <a:spLocks noGrp="1"/>
          </p:cNvSpPr>
          <p:nvPr>
            <p:ph type="sldNum" sz="quarter" idx="5"/>
          </p:nvPr>
        </p:nvSpPr>
        <p:spPr/>
        <p:txBody>
          <a:bodyPr/>
          <a:lstStyle/>
          <a:p>
            <a:fld id="{DF8F765E-7E01-4B68-AE79-0D1EA373FC1F}" type="slidenum">
              <a:rPr lang="en-US" smtClean="0"/>
              <a:t>19</a:t>
            </a:fld>
            <a:endParaRPr lang="en-US"/>
          </a:p>
        </p:txBody>
      </p:sp>
    </p:spTree>
    <p:extLst>
      <p:ext uri="{BB962C8B-B14F-4D97-AF65-F5344CB8AC3E}">
        <p14:creationId xmlns:p14="http://schemas.microsoft.com/office/powerpoint/2010/main" val="1813509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B2E0B76-8DED-4A76-B008-C31D92B88EAC}" type="datetime1">
              <a:rPr lang="fr-FR" smtClean="0"/>
              <a:t>07/11/2024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178AC8-1714-40F3-926A-2E18EF37289A}" type="datetime1">
              <a:rPr lang="fr-FR" smtClean="0"/>
              <a:t>07/11/2024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7CF169-05A0-4108-9DF4-E4A517A5AE23}" type="datetime1">
              <a:rPr lang="fr-FR" smtClean="0"/>
              <a:t>07/11/2024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A4ACC6-6271-4DE2-BBE9-68E54C6944E9}" type="datetime1">
              <a:rPr lang="fr-FR" smtClean="0"/>
              <a:t>07/11/2024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5E4C6D-630A-4417-98E5-C59018D13142}" type="datetime1">
              <a:rPr lang="fr-FR" smtClean="0"/>
              <a:t>07/11/2024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2D8E5F-47C1-4788-B143-81C4159922B2}" type="datetime1">
              <a:rPr lang="fr-FR" smtClean="0"/>
              <a:t>07/11/2024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3B38FB-30DE-454F-80A6-41C62DF14EF3}" type="datetime1">
              <a:rPr lang="fr-FR" smtClean="0"/>
              <a:t>07/11/2024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6E8EA0-1C73-49B3-A1B9-4FFB22980BB4}" type="datetime1">
              <a:rPr lang="fr-FR" smtClean="0"/>
              <a:t>07/11/2024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FBD7AD-2610-46BD-8DEF-17072438EBAE}" type="datetime1">
              <a:rPr lang="fr-FR" smtClean="0"/>
              <a:t>07/11/2024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36BBBE-3ADC-4AB7-A8B3-8C5FB9C259B9}" type="datetime1">
              <a:rPr lang="fr-FR" smtClean="0"/>
              <a:t>07/11/2024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710EA5-4A68-4FE0-AC88-0255225956E4}" type="datetime1">
              <a:rPr lang="fr-FR" smtClean="0"/>
              <a:t>07/11/2024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6120E5-A3D8-4D88-92A0-3259BAD1E7B2}" type="datetime1">
              <a:rPr lang="fr-FR" smtClean="0"/>
              <a:t>07/11/2024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6.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jp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9.svg"/></Relationships>
</file>

<file path=ppt/slides/_rels/slide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8.sv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10.svg"/><Relationship Id="rId9" Type="http://schemas.openxmlformats.org/officeDocument/2006/relationships/image" Target="../media/image11.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20.png"/><Relationship Id="rId4" Type="http://schemas.openxmlformats.org/officeDocument/2006/relationships/image" Target="../media/image25.svg"/><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3.jfif"/><Relationship Id="rId3" Type="http://schemas.openxmlformats.org/officeDocument/2006/relationships/image" Target="../media/image14.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sv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38400" y="-4421414"/>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5">
              <a:alphaModFix amt="30000"/>
              <a:extLst>
                <a:ext uri="{96DAC541-7B7A-43D3-8B79-37D633B846F1}">
                  <asvg:svgBlip xmlns:asvg="http://schemas.microsoft.com/office/drawing/2016/SVG/main" xmlns="" r:embed="rId6"/>
                </a:ext>
              </a:extLst>
            </a:blip>
            <a:stretch>
              <a:fillRect/>
            </a:stretch>
          </a:blipFill>
        </p:spPr>
      </p:sp>
      <p:grpSp>
        <p:nvGrpSpPr>
          <p:cNvPr id="4" name="Group 4"/>
          <p:cNvGrpSpPr/>
          <p:nvPr/>
        </p:nvGrpSpPr>
        <p:grpSpPr>
          <a:xfrm>
            <a:off x="7571920" y="2276430"/>
            <a:ext cx="10330237" cy="3714173"/>
            <a:chOff x="0" y="0"/>
            <a:chExt cx="13773650" cy="4952231"/>
          </a:xfrm>
        </p:grpSpPr>
        <p:sp>
          <p:nvSpPr>
            <p:cNvPr id="5" name="TextBox 5"/>
            <p:cNvSpPr txBox="1"/>
            <p:nvPr/>
          </p:nvSpPr>
          <p:spPr>
            <a:xfrm>
              <a:off x="0" y="-9525"/>
              <a:ext cx="13773650" cy="3413125"/>
            </a:xfrm>
            <a:prstGeom prst="rect">
              <a:avLst/>
            </a:prstGeom>
          </p:spPr>
          <p:txBody>
            <a:bodyPr lIns="0" tIns="0" rIns="0" bIns="0" rtlCol="0" anchor="t">
              <a:spAutoFit/>
            </a:bodyPr>
            <a:lstStyle/>
            <a:p>
              <a:pPr algn="l">
                <a:lnSpc>
                  <a:spcPts val="10080"/>
                </a:lnSpc>
              </a:pPr>
              <a:r>
                <a:rPr lang="en-US" sz="8400" b="1" dirty="0">
                  <a:solidFill>
                    <a:srgbClr val="2A2E3A"/>
                  </a:solidFill>
                  <a:latin typeface="Klein Bold"/>
                  <a:ea typeface="Klein Bold"/>
                  <a:cs typeface="Klein Bold"/>
                  <a:sym typeface="Klein Bold"/>
                </a:rPr>
                <a:t>Application  </a:t>
              </a:r>
              <a:r>
                <a:rPr lang="en-US" sz="8400" b="1" dirty="0">
                  <a:solidFill>
                    <a:srgbClr val="718BAB"/>
                  </a:solidFill>
                  <a:latin typeface="Klein Bold"/>
                  <a:ea typeface="Klein Bold"/>
                  <a:cs typeface="Klein Bold"/>
                  <a:sym typeface="Klein Bold"/>
                </a:rPr>
                <a:t>Desktop </a:t>
              </a:r>
            </a:p>
          </p:txBody>
        </p:sp>
        <p:sp>
          <p:nvSpPr>
            <p:cNvPr id="6" name="TextBox 6"/>
            <p:cNvSpPr txBox="1"/>
            <p:nvPr/>
          </p:nvSpPr>
          <p:spPr>
            <a:xfrm>
              <a:off x="0" y="3659583"/>
              <a:ext cx="13364496" cy="1292648"/>
            </a:xfrm>
            <a:prstGeom prst="rect">
              <a:avLst/>
            </a:prstGeom>
          </p:spPr>
          <p:txBody>
            <a:bodyPr lIns="0" tIns="0" rIns="0" bIns="0" rtlCol="0" anchor="t">
              <a:spAutoFit/>
            </a:bodyPr>
            <a:lstStyle/>
            <a:p>
              <a:pPr algn="l">
                <a:lnSpc>
                  <a:spcPts val="3919"/>
                </a:lnSpc>
              </a:pPr>
              <a:r>
                <a:rPr lang="en-US" sz="2799">
                  <a:solidFill>
                    <a:srgbClr val="2A2E3A"/>
                  </a:solidFill>
                  <a:latin typeface="Helios"/>
                  <a:ea typeface="Helios"/>
                  <a:cs typeface="Helios"/>
                  <a:sym typeface="Helios"/>
                </a:rPr>
                <a:t>De gestion et de remplissage des chèques et des effets bancaires</a:t>
              </a:r>
            </a:p>
          </p:txBody>
        </p:sp>
      </p:grpSp>
      <p:sp>
        <p:nvSpPr>
          <p:cNvPr id="8" name="Freeform 8"/>
          <p:cNvSpPr/>
          <p:nvPr/>
        </p:nvSpPr>
        <p:spPr>
          <a:xfrm>
            <a:off x="1583451" y="-109268"/>
            <a:ext cx="2768689" cy="2768689"/>
          </a:xfrm>
          <a:custGeom>
            <a:avLst/>
            <a:gdLst/>
            <a:ahLst/>
            <a:cxnLst/>
            <a:rect l="l" t="t" r="r" b="b"/>
            <a:pathLst>
              <a:path w="2768689" h="2768689">
                <a:moveTo>
                  <a:pt x="0" y="0"/>
                </a:moveTo>
                <a:lnTo>
                  <a:pt x="2768689" y="0"/>
                </a:lnTo>
                <a:lnTo>
                  <a:pt x="2768689" y="2768689"/>
                </a:lnTo>
                <a:lnTo>
                  <a:pt x="0" y="2768689"/>
                </a:lnTo>
                <a:lnTo>
                  <a:pt x="0" y="0"/>
                </a:lnTo>
                <a:close/>
              </a:path>
            </a:pathLst>
          </a:custGeom>
          <a:blipFill>
            <a:blip r:embed="rId7"/>
            <a:stretch>
              <a:fillRect/>
            </a:stretch>
          </a:blipFill>
        </p:spPr>
      </p:sp>
      <p:sp>
        <p:nvSpPr>
          <p:cNvPr id="9" name="TextBox 9"/>
          <p:cNvSpPr txBox="1"/>
          <p:nvPr/>
        </p:nvSpPr>
        <p:spPr>
          <a:xfrm>
            <a:off x="3587705" y="7039644"/>
            <a:ext cx="3144342" cy="1025922"/>
          </a:xfrm>
          <a:prstGeom prst="rect">
            <a:avLst/>
          </a:prstGeom>
        </p:spPr>
        <p:txBody>
          <a:bodyPr lIns="0" tIns="0" rIns="0" bIns="0" rtlCol="0" anchor="t">
            <a:spAutoFit/>
          </a:bodyPr>
          <a:lstStyle/>
          <a:p>
            <a:pPr algn="l">
              <a:lnSpc>
                <a:spcPts val="4479"/>
              </a:lnSpc>
            </a:pPr>
            <a:r>
              <a:rPr lang="en-US" sz="3199" b="1" dirty="0" err="1">
                <a:solidFill>
                  <a:srgbClr val="22739A"/>
                </a:solidFill>
                <a:latin typeface="Helios Bold"/>
                <a:ea typeface="Helios Bold"/>
                <a:cs typeface="Helios Bold"/>
                <a:sym typeface="Helios Bold"/>
              </a:rPr>
              <a:t>Réalisé</a:t>
            </a:r>
            <a:r>
              <a:rPr lang="en-US" sz="3199" b="1" dirty="0">
                <a:solidFill>
                  <a:srgbClr val="22739A"/>
                </a:solidFill>
                <a:latin typeface="Helios Bold"/>
                <a:ea typeface="Helios Bold"/>
                <a:cs typeface="Helios Bold"/>
                <a:sym typeface="Helios Bold"/>
              </a:rPr>
              <a:t> par: </a:t>
            </a:r>
          </a:p>
          <a:p>
            <a:pPr algn="l">
              <a:lnSpc>
                <a:spcPts val="3500"/>
              </a:lnSpc>
            </a:pPr>
            <a:r>
              <a:rPr lang="en-US" sz="2500" dirty="0" err="1" smtClean="0">
                <a:solidFill>
                  <a:srgbClr val="2A2E3A"/>
                </a:solidFill>
                <a:latin typeface="Helios"/>
                <a:ea typeface="Helios"/>
                <a:cs typeface="Helios"/>
                <a:sym typeface="Helios"/>
              </a:rPr>
              <a:t>Hasna</a:t>
            </a:r>
            <a:r>
              <a:rPr lang="en-US" sz="2500" dirty="0" smtClean="0">
                <a:solidFill>
                  <a:srgbClr val="2A2E3A"/>
                </a:solidFill>
                <a:latin typeface="Helios"/>
                <a:ea typeface="Helios"/>
                <a:cs typeface="Helios"/>
                <a:sym typeface="Helios"/>
              </a:rPr>
              <a:t> </a:t>
            </a:r>
            <a:r>
              <a:rPr lang="en-US" sz="2500" dirty="0" err="1" smtClean="0">
                <a:solidFill>
                  <a:srgbClr val="2A2E3A"/>
                </a:solidFill>
                <a:latin typeface="Helios"/>
                <a:ea typeface="Helios"/>
                <a:cs typeface="Helios"/>
                <a:sym typeface="Helios"/>
              </a:rPr>
              <a:t>zouhri</a:t>
            </a:r>
            <a:endParaRPr lang="en-US" sz="2500" dirty="0">
              <a:solidFill>
                <a:srgbClr val="2A2E3A"/>
              </a:solidFill>
              <a:latin typeface="Helios"/>
              <a:ea typeface="Helios"/>
              <a:cs typeface="Helios"/>
              <a:sym typeface="Helios"/>
            </a:endParaRPr>
          </a:p>
        </p:txBody>
      </p:sp>
      <p:sp>
        <p:nvSpPr>
          <p:cNvPr id="10" name="TextBox 10"/>
          <p:cNvSpPr txBox="1"/>
          <p:nvPr/>
        </p:nvSpPr>
        <p:spPr>
          <a:xfrm>
            <a:off x="7646020" y="7039644"/>
            <a:ext cx="4658302" cy="1002030"/>
          </a:xfrm>
          <a:prstGeom prst="rect">
            <a:avLst/>
          </a:prstGeom>
        </p:spPr>
        <p:txBody>
          <a:bodyPr lIns="0" tIns="0" rIns="0" bIns="0" rtlCol="0" anchor="t">
            <a:spAutoFit/>
          </a:bodyPr>
          <a:lstStyle/>
          <a:p>
            <a:pPr algn="l">
              <a:lnSpc>
                <a:spcPts val="4479"/>
              </a:lnSpc>
            </a:pPr>
            <a:r>
              <a:rPr lang="en-US" sz="3199" b="1" dirty="0" err="1">
                <a:solidFill>
                  <a:srgbClr val="22739A"/>
                </a:solidFill>
                <a:latin typeface="Helios Bold"/>
                <a:ea typeface="Helios Bold"/>
                <a:cs typeface="Helios Bold"/>
                <a:sym typeface="Helios Bold"/>
              </a:rPr>
              <a:t>Encadré</a:t>
            </a:r>
            <a:r>
              <a:rPr lang="en-US" sz="3199" b="1" dirty="0">
                <a:solidFill>
                  <a:srgbClr val="22739A"/>
                </a:solidFill>
                <a:latin typeface="Helios Bold"/>
                <a:ea typeface="Helios Bold"/>
                <a:cs typeface="Helios Bold"/>
                <a:sym typeface="Helios Bold"/>
              </a:rPr>
              <a:t> par: </a:t>
            </a:r>
          </a:p>
          <a:p>
            <a:pPr algn="l">
              <a:lnSpc>
                <a:spcPts val="3499"/>
              </a:lnSpc>
            </a:pPr>
            <a:r>
              <a:rPr lang="en-US" sz="2499" dirty="0">
                <a:solidFill>
                  <a:srgbClr val="2A2E3A"/>
                </a:solidFill>
                <a:latin typeface="Helios"/>
                <a:ea typeface="Helios"/>
                <a:cs typeface="Helios"/>
                <a:sym typeface="Helios"/>
              </a:rPr>
              <a:t>BOUTAKAT Mohammed</a:t>
            </a:r>
          </a:p>
        </p:txBody>
      </p:sp>
      <p:sp>
        <p:nvSpPr>
          <p:cNvPr id="11" name="TextBox 11"/>
          <p:cNvSpPr txBox="1"/>
          <p:nvPr/>
        </p:nvSpPr>
        <p:spPr>
          <a:xfrm>
            <a:off x="13218295" y="6936854"/>
            <a:ext cx="5069705" cy="2885405"/>
          </a:xfrm>
          <a:prstGeom prst="rect">
            <a:avLst/>
          </a:prstGeom>
        </p:spPr>
        <p:txBody>
          <a:bodyPr lIns="0" tIns="0" rIns="0" bIns="0" rtlCol="0" anchor="t">
            <a:spAutoFit/>
          </a:bodyPr>
          <a:lstStyle/>
          <a:p>
            <a:pPr algn="l">
              <a:lnSpc>
                <a:spcPts val="4479"/>
              </a:lnSpc>
            </a:pPr>
            <a:r>
              <a:rPr lang="en-US" sz="3199" b="1" dirty="0" err="1">
                <a:solidFill>
                  <a:srgbClr val="22739A"/>
                </a:solidFill>
                <a:latin typeface="Helios Bold"/>
                <a:ea typeface="Helios Bold"/>
                <a:cs typeface="Helios Bold"/>
                <a:sym typeface="Helios Bold"/>
              </a:rPr>
              <a:t>Evalué</a:t>
            </a:r>
            <a:r>
              <a:rPr lang="en-US" sz="3199" b="1" dirty="0">
                <a:solidFill>
                  <a:srgbClr val="22739A"/>
                </a:solidFill>
                <a:latin typeface="Helios Bold"/>
                <a:ea typeface="Helios Bold"/>
                <a:cs typeface="Helios Bold"/>
                <a:sym typeface="Helios Bold"/>
              </a:rPr>
              <a:t> par:</a:t>
            </a:r>
          </a:p>
          <a:p>
            <a:pPr>
              <a:lnSpc>
                <a:spcPts val="4479"/>
              </a:lnSpc>
            </a:pPr>
            <a:r>
              <a:rPr lang="en-US" sz="2500" dirty="0">
                <a:solidFill>
                  <a:srgbClr val="2A2E3A"/>
                </a:solidFill>
                <a:latin typeface="Helios" panose="020B0604020202020204" charset="0"/>
                <a:ea typeface="Helios Bold"/>
                <a:cs typeface="Helios Bold"/>
                <a:sym typeface="Helios"/>
              </a:rPr>
              <a:t>Pr. </a:t>
            </a:r>
            <a:r>
              <a:rPr lang="en-US" sz="2500" dirty="0">
                <a:solidFill>
                  <a:srgbClr val="2A2E3A"/>
                </a:solidFill>
                <a:latin typeface="Helios" panose="020B0604020202020204" charset="0"/>
                <a:ea typeface="Helios Bold"/>
                <a:cs typeface="Helios Bold"/>
                <a:sym typeface="Helios"/>
              </a:rPr>
              <a:t>M. JEBBAR</a:t>
            </a:r>
            <a:endParaRPr lang="en-US" sz="2500" dirty="0">
              <a:solidFill>
                <a:srgbClr val="2A2E3A"/>
              </a:solidFill>
              <a:latin typeface="Helios" panose="020B0604020202020204" charset="0"/>
              <a:ea typeface="Helios Bold"/>
              <a:cs typeface="Helios Bold"/>
              <a:sym typeface="Helios"/>
            </a:endParaRPr>
          </a:p>
          <a:p>
            <a:pPr>
              <a:lnSpc>
                <a:spcPts val="4479"/>
              </a:lnSpc>
            </a:pPr>
            <a:r>
              <a:rPr lang="en-US" sz="2500" dirty="0">
                <a:solidFill>
                  <a:srgbClr val="2A2E3A"/>
                </a:solidFill>
                <a:latin typeface="Helios" panose="020B0604020202020204" charset="0"/>
                <a:ea typeface="Helios Bold"/>
                <a:cs typeface="Helios Bold"/>
                <a:sym typeface="Helios"/>
              </a:rPr>
              <a:t>Pr. </a:t>
            </a:r>
            <a:r>
              <a:rPr lang="en-US" sz="2500" dirty="0" smtClean="0">
                <a:solidFill>
                  <a:srgbClr val="2A2E3A"/>
                </a:solidFill>
                <a:latin typeface="Helios" panose="020B0604020202020204" charset="0"/>
                <a:ea typeface="Helios Bold"/>
                <a:cs typeface="Helios Bold"/>
                <a:sym typeface="Helios"/>
              </a:rPr>
              <a:t>A</a:t>
            </a:r>
            <a:r>
              <a:rPr lang="en-US" sz="2500" dirty="0" smtClean="0">
                <a:solidFill>
                  <a:srgbClr val="2A2E3A"/>
                </a:solidFill>
                <a:latin typeface="Helios" panose="020B0604020202020204" charset="0"/>
                <a:ea typeface="Helios Bold"/>
                <a:cs typeface="Helios Bold"/>
                <a:sym typeface="Helios"/>
              </a:rPr>
              <a:t>.MAIZATE</a:t>
            </a:r>
          </a:p>
          <a:p>
            <a:pPr>
              <a:lnSpc>
                <a:spcPts val="4479"/>
              </a:lnSpc>
            </a:pPr>
            <a:r>
              <a:rPr lang="en-US" sz="2500" dirty="0" smtClean="0">
                <a:solidFill>
                  <a:srgbClr val="22739A"/>
                </a:solidFill>
                <a:latin typeface="Helios" panose="020B0604020202020204" charset="0"/>
                <a:ea typeface="Helios Bold"/>
                <a:cs typeface="Helios Bold"/>
                <a:sym typeface="Helios Bold"/>
              </a:rPr>
              <a:t> </a:t>
            </a:r>
            <a:endParaRPr lang="en-US" sz="2500" dirty="0">
              <a:solidFill>
                <a:srgbClr val="22739A"/>
              </a:solidFill>
              <a:latin typeface="Helios" panose="020B0604020202020204" charset="0"/>
              <a:ea typeface="Helios Bold"/>
              <a:cs typeface="Helios Bold"/>
              <a:sym typeface="Helios Bold"/>
            </a:endParaRPr>
          </a:p>
          <a:p>
            <a:pPr algn="l">
              <a:lnSpc>
                <a:spcPts val="4479"/>
              </a:lnSpc>
            </a:pPr>
            <a:endParaRPr lang="en-US" sz="3199" b="1" dirty="0">
              <a:solidFill>
                <a:srgbClr val="22739A"/>
              </a:solidFill>
              <a:latin typeface="Helios Bold"/>
              <a:ea typeface="Helios Bold"/>
              <a:cs typeface="Helios Bold"/>
              <a:sym typeface="Helios Bold"/>
            </a:endParaRPr>
          </a:p>
        </p:txBody>
      </p:sp>
      <p:sp>
        <p:nvSpPr>
          <p:cNvPr id="12" name="Freeform 12"/>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5">
              <a:alphaModFix amt="80000"/>
              <a:extLst>
                <a:ext uri="{96DAC541-7B7A-43D3-8B79-37D633B846F1}">
                  <asvg:svgBlip xmlns:asvg="http://schemas.microsoft.com/office/drawing/2016/SVG/main" xmlns="" r:embed="rId6"/>
                </a:ext>
              </a:extLst>
            </a:blip>
            <a:stretch>
              <a:fillRect/>
            </a:stretch>
          </a:blipFill>
        </p:spPr>
      </p:sp>
      <p:sp>
        <p:nvSpPr>
          <p:cNvPr id="13" name="TextBox 13"/>
          <p:cNvSpPr txBox="1"/>
          <p:nvPr/>
        </p:nvSpPr>
        <p:spPr>
          <a:xfrm>
            <a:off x="8669316" y="9725025"/>
            <a:ext cx="10023372" cy="316229"/>
          </a:xfrm>
          <a:prstGeom prst="rect">
            <a:avLst/>
          </a:prstGeom>
        </p:spPr>
        <p:txBody>
          <a:bodyPr lIns="0" tIns="0" rIns="0" bIns="0" rtlCol="0" anchor="t">
            <a:spAutoFit/>
          </a:bodyPr>
          <a:lstStyle/>
          <a:p>
            <a:pPr algn="l">
              <a:lnSpc>
                <a:spcPts val="2520"/>
              </a:lnSpc>
            </a:pPr>
            <a:r>
              <a:rPr lang="en-US" sz="1800" i="1">
                <a:solidFill>
                  <a:srgbClr val="F5A611"/>
                </a:solidFill>
                <a:latin typeface="Helios Italics"/>
                <a:ea typeface="Helios Italics"/>
                <a:cs typeface="Helios Italics"/>
                <a:sym typeface="Helios Italics"/>
              </a:rPr>
              <a:t>Année universitaire:2024/2025 </a:t>
            </a:r>
          </a:p>
        </p:txBody>
      </p:sp>
      <p:sp>
        <p:nvSpPr>
          <p:cNvPr id="16" name="ZoneTexte 15"/>
          <p:cNvSpPr txBox="1"/>
          <p:nvPr/>
        </p:nvSpPr>
        <p:spPr>
          <a:xfrm>
            <a:off x="17221200" y="9725025"/>
            <a:ext cx="680957" cy="369332"/>
          </a:xfrm>
          <a:prstGeom prst="rect">
            <a:avLst/>
          </a:prstGeom>
          <a:noFill/>
        </p:spPr>
        <p:txBody>
          <a:bodyPr wrap="square" rtlCol="0">
            <a:spAutoFit/>
          </a:bodyPr>
          <a:lstStyle/>
          <a:p>
            <a:r>
              <a:rPr lang="fr-MA" dirty="0"/>
              <a:t>1</a:t>
            </a:r>
            <a:endParaRPr lang="en-US" dirty="0"/>
          </a:p>
        </p:txBody>
      </p:sp>
      <p:pic>
        <p:nvPicPr>
          <p:cNvPr id="17" name="Image 16"/>
          <p:cNvPicPr/>
          <p:nvPr/>
        </p:nvPicPr>
        <p:blipFill>
          <a:blip r:embed="rId8" cstate="print">
            <a:extLst>
              <a:ext uri="{28A0092B-C50C-407E-A947-70E740481C1C}">
                <a14:useLocalDpi xmlns:a14="http://schemas.microsoft.com/office/drawing/2010/main" val="0"/>
              </a:ext>
            </a:extLst>
          </a:blip>
          <a:stretch>
            <a:fillRect/>
          </a:stretch>
        </p:blipFill>
        <p:spPr>
          <a:xfrm>
            <a:off x="13681002" y="-786721"/>
            <a:ext cx="5616885" cy="390275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B6F15528-21DE-4FAA-801E-634DDDAF4B2B}" type="slidenum">
              <a:rPr lang="en-US" smtClean="0"/>
              <a:pPr/>
              <a:t>10</a:t>
            </a:fld>
            <a:endParaRPr lang="en-US"/>
          </a:p>
        </p:txBody>
      </p:sp>
      <p:sp>
        <p:nvSpPr>
          <p:cNvPr id="3" name="Espace réservé du numéro de diapositive 1"/>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10</a:t>
            </a:fld>
            <a:endParaRPr lang="en-US"/>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517" y="3947647"/>
            <a:ext cx="2008959" cy="2008959"/>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1643" y="4965698"/>
            <a:ext cx="2276770" cy="227677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641" y="5708628"/>
            <a:ext cx="3472794" cy="2905707"/>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2773" y="4297380"/>
            <a:ext cx="2144427" cy="3066544"/>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97001" y="5036688"/>
            <a:ext cx="1706400" cy="1305785"/>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14" y="-831073"/>
            <a:ext cx="7734649" cy="4915250"/>
          </a:xfrm>
          <a:prstGeom prst="rect">
            <a:avLst/>
          </a:prstGeom>
        </p:spPr>
      </p:pic>
      <p:pic>
        <p:nvPicPr>
          <p:cNvPr id="10" name="Imag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11460" y="1312364"/>
            <a:ext cx="4877481" cy="8860336"/>
          </a:xfrm>
          <a:prstGeom prst="rect">
            <a:avLst/>
          </a:prstGeom>
        </p:spPr>
      </p:pic>
      <p:sp>
        <p:nvSpPr>
          <p:cNvPr id="11" name="TextBox 5">
            <a:extLst>
              <a:ext uri="{FF2B5EF4-FFF2-40B4-BE49-F238E27FC236}">
                <a16:creationId xmlns:a16="http://schemas.microsoft.com/office/drawing/2014/main" id="{D7FD310E-4610-4EAA-A98F-16085B568140}"/>
              </a:ext>
            </a:extLst>
          </p:cNvPr>
          <p:cNvSpPr txBox="1"/>
          <p:nvPr/>
        </p:nvSpPr>
        <p:spPr>
          <a:xfrm>
            <a:off x="-1828800" y="1312364"/>
            <a:ext cx="10944279" cy="628377"/>
          </a:xfrm>
          <a:prstGeom prst="rect">
            <a:avLst/>
          </a:prstGeom>
        </p:spPr>
        <p:txBody>
          <a:bodyPr lIns="0" tIns="0" rIns="0" bIns="0" rtlCol="0" anchor="t">
            <a:spAutoFit/>
          </a:bodyPr>
          <a:lstStyle/>
          <a:p>
            <a:pPr algn="ctr">
              <a:lnSpc>
                <a:spcPts val="4940"/>
              </a:lnSpc>
            </a:pPr>
            <a:r>
              <a:rPr lang="en-US" sz="3800" b="1" dirty="0" smtClean="0">
                <a:latin typeface="Klein Bold"/>
                <a:ea typeface="Klein Bold"/>
                <a:cs typeface="Klein Bold"/>
                <a:sym typeface="Klein Bold"/>
              </a:rPr>
              <a:t>Premier </a:t>
            </a:r>
            <a:r>
              <a:rPr lang="en-US" sz="3800" b="1" dirty="0" err="1">
                <a:latin typeface="Klein Bold"/>
                <a:ea typeface="Klein Bold"/>
                <a:cs typeface="Klein Bold"/>
                <a:sym typeface="Klein Bold"/>
              </a:rPr>
              <a:t>é</a:t>
            </a:r>
            <a:r>
              <a:rPr lang="en-US" sz="3800" b="1" dirty="0" err="1" smtClean="0">
                <a:latin typeface="Klein Bold"/>
                <a:ea typeface="Klein Bold"/>
                <a:cs typeface="Klein Bold"/>
                <a:sym typeface="Klein Bold"/>
              </a:rPr>
              <a:t>tape</a:t>
            </a:r>
            <a:endParaRPr lang="en-US" sz="3800" b="1" dirty="0">
              <a:latin typeface="Klein Bold"/>
              <a:ea typeface="Klein Bold"/>
              <a:cs typeface="Klein Bold"/>
              <a:sym typeface="Klein Bold"/>
            </a:endParaRPr>
          </a:p>
        </p:txBody>
      </p:sp>
    </p:spTree>
    <p:extLst>
      <p:ext uri="{BB962C8B-B14F-4D97-AF65-F5344CB8AC3E}">
        <p14:creationId xmlns:p14="http://schemas.microsoft.com/office/powerpoint/2010/main" val="315007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arn(inVertical)">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94E25C4-1242-490C-90EA-EB1D400C3BE3}"/>
              </a:ext>
            </a:extLst>
          </p:cNvPr>
          <p:cNvSpPr/>
          <p:nvPr/>
        </p:nvSpPr>
        <p:spPr>
          <a:xfrm>
            <a:off x="399147" y="4610100"/>
            <a:ext cx="8077200" cy="3914733"/>
          </a:xfrm>
          <a:custGeom>
            <a:avLst/>
            <a:gdLst/>
            <a:ahLst/>
            <a:cxnLst/>
            <a:rect l="l" t="t" r="r" b="b"/>
            <a:pathLst>
              <a:path w="8014494" h="4677103">
                <a:moveTo>
                  <a:pt x="0" y="0"/>
                </a:moveTo>
                <a:lnTo>
                  <a:pt x="8014494" y="0"/>
                </a:lnTo>
                <a:lnTo>
                  <a:pt x="8014494" y="4677103"/>
                </a:lnTo>
                <a:lnTo>
                  <a:pt x="0" y="4677103"/>
                </a:lnTo>
                <a:lnTo>
                  <a:pt x="0" y="0"/>
                </a:lnTo>
                <a:close/>
              </a:path>
            </a:pathLst>
          </a:custGeom>
          <a:blipFill>
            <a:blip r:embed="rId3"/>
            <a:stretch>
              <a:fillRect l="-626" r="-4475"/>
            </a:stretch>
          </a:blipFill>
        </p:spPr>
      </p:sp>
      <p:sp>
        <p:nvSpPr>
          <p:cNvPr id="6" name="Freeform 3">
            <a:extLst>
              <a:ext uri="{FF2B5EF4-FFF2-40B4-BE49-F238E27FC236}">
                <a16:creationId xmlns:a16="http://schemas.microsoft.com/office/drawing/2014/main" id="{8CB2652C-75E9-4FDB-A4F8-14B82B1208D4}"/>
              </a:ext>
            </a:extLst>
          </p:cNvPr>
          <p:cNvSpPr/>
          <p:nvPr/>
        </p:nvSpPr>
        <p:spPr>
          <a:xfrm>
            <a:off x="8953425" y="4610100"/>
            <a:ext cx="8965245" cy="3914733"/>
          </a:xfrm>
          <a:custGeom>
            <a:avLst/>
            <a:gdLst/>
            <a:ahLst/>
            <a:cxnLst/>
            <a:rect l="l" t="t" r="r" b="b"/>
            <a:pathLst>
              <a:path w="10108245" h="4677103">
                <a:moveTo>
                  <a:pt x="0" y="0"/>
                </a:moveTo>
                <a:lnTo>
                  <a:pt x="10108245" y="0"/>
                </a:lnTo>
                <a:lnTo>
                  <a:pt x="10108245" y="4677103"/>
                </a:lnTo>
                <a:lnTo>
                  <a:pt x="0" y="4677103"/>
                </a:lnTo>
                <a:lnTo>
                  <a:pt x="0" y="0"/>
                </a:lnTo>
                <a:close/>
              </a:path>
            </a:pathLst>
          </a:custGeom>
          <a:blipFill>
            <a:blip r:embed="rId4"/>
            <a:stretch>
              <a:fillRect t="-523" r="-14752" b="-12548"/>
            </a:stretch>
          </a:blipFill>
        </p:spPr>
      </p:sp>
      <p:sp>
        <p:nvSpPr>
          <p:cNvPr id="9" name="Freeform 16">
            <a:extLst>
              <a:ext uri="{FF2B5EF4-FFF2-40B4-BE49-F238E27FC236}">
                <a16:creationId xmlns:a16="http://schemas.microsoft.com/office/drawing/2014/main" id="{049B7876-A8E4-409B-8069-A3804B820B59}"/>
              </a:ext>
            </a:extLst>
          </p:cNvPr>
          <p:cNvSpPr/>
          <p:nvPr/>
        </p:nvSpPr>
        <p:spPr>
          <a:xfrm rot="8679462">
            <a:off x="5940496" y="3619125"/>
            <a:ext cx="1198660" cy="490890"/>
          </a:xfrm>
          <a:custGeom>
            <a:avLst/>
            <a:gdLst/>
            <a:ahLst/>
            <a:cxnLst/>
            <a:rect l="l" t="t" r="r" b="b"/>
            <a:pathLst>
              <a:path w="1693143" h="478313">
                <a:moveTo>
                  <a:pt x="0" y="0"/>
                </a:moveTo>
                <a:lnTo>
                  <a:pt x="1693143" y="0"/>
                </a:lnTo>
                <a:lnTo>
                  <a:pt x="1693143" y="478313"/>
                </a:lnTo>
                <a:lnTo>
                  <a:pt x="0" y="478313"/>
                </a:lnTo>
                <a:lnTo>
                  <a:pt x="0" y="0"/>
                </a:lnTo>
                <a:close/>
              </a:path>
            </a:pathLst>
          </a:custGeom>
          <a:blipFill>
            <a:blip r:embed="rId5">
              <a:extLst>
                <a:ext uri="{96DAC541-7B7A-43D3-8B79-37D633B846F1}">
                  <asvg:svgBlip xmlns:asvg="http://schemas.microsoft.com/office/drawing/2016/SVG/main" xmlns="" r:embed="rId8"/>
                </a:ext>
              </a:extLst>
            </a:blip>
            <a:stretch>
              <a:fillRect/>
            </a:stretch>
          </a:blipFill>
        </p:spPr>
      </p:sp>
      <p:sp>
        <p:nvSpPr>
          <p:cNvPr id="11" name="Freeform 16">
            <a:extLst>
              <a:ext uri="{FF2B5EF4-FFF2-40B4-BE49-F238E27FC236}">
                <a16:creationId xmlns:a16="http://schemas.microsoft.com/office/drawing/2014/main" id="{157CCC79-9842-4018-9E6D-3AA309611CB2}"/>
              </a:ext>
            </a:extLst>
          </p:cNvPr>
          <p:cNvSpPr/>
          <p:nvPr/>
        </p:nvSpPr>
        <p:spPr>
          <a:xfrm rot="2294398" flipV="1">
            <a:off x="9922280" y="3604855"/>
            <a:ext cx="1062051" cy="386775"/>
          </a:xfrm>
          <a:custGeom>
            <a:avLst/>
            <a:gdLst/>
            <a:ahLst/>
            <a:cxnLst/>
            <a:rect l="l" t="t" r="r" b="b"/>
            <a:pathLst>
              <a:path w="1693143" h="478313">
                <a:moveTo>
                  <a:pt x="0" y="0"/>
                </a:moveTo>
                <a:lnTo>
                  <a:pt x="1693143" y="0"/>
                </a:lnTo>
                <a:lnTo>
                  <a:pt x="1693143" y="478313"/>
                </a:lnTo>
                <a:lnTo>
                  <a:pt x="0" y="478313"/>
                </a:lnTo>
                <a:lnTo>
                  <a:pt x="0" y="0"/>
                </a:lnTo>
                <a:close/>
              </a:path>
            </a:pathLst>
          </a:custGeom>
          <a:blipFill>
            <a:blip r:embed="rId5">
              <a:extLst>
                <a:ext uri="{96DAC541-7B7A-43D3-8B79-37D633B846F1}">
                  <asvg:svgBlip xmlns:asvg="http://schemas.microsoft.com/office/drawing/2016/SVG/main" xmlns="" r:embed="rId8"/>
                </a:ext>
              </a:extLst>
            </a:blip>
            <a:stretch>
              <a:fillRect/>
            </a:stretch>
          </a:blipFill>
        </p:spPr>
      </p:sp>
      <p:sp>
        <p:nvSpPr>
          <p:cNvPr id="10" name="ZoneTexte 9">
            <a:extLst>
              <a:ext uri="{FF2B5EF4-FFF2-40B4-BE49-F238E27FC236}">
                <a16:creationId xmlns:a16="http://schemas.microsoft.com/office/drawing/2014/main" id="{7EC19D96-FA99-462E-A4DF-09B1B3FA0C4A}"/>
              </a:ext>
            </a:extLst>
          </p:cNvPr>
          <p:cNvSpPr txBox="1"/>
          <p:nvPr/>
        </p:nvSpPr>
        <p:spPr>
          <a:xfrm>
            <a:off x="17221200" y="9725025"/>
            <a:ext cx="680957" cy="369332"/>
          </a:xfrm>
          <a:prstGeom prst="rect">
            <a:avLst/>
          </a:prstGeom>
          <a:noFill/>
        </p:spPr>
        <p:txBody>
          <a:bodyPr wrap="square" rtlCol="0">
            <a:spAutoFit/>
          </a:bodyPr>
          <a:lstStyle/>
          <a:p>
            <a:r>
              <a:rPr lang="fr-MA" dirty="0"/>
              <a:t>5</a:t>
            </a:r>
            <a:endParaRPr lang="en-US" dirty="0"/>
          </a:p>
        </p:txBody>
      </p:sp>
      <p:pic>
        <p:nvPicPr>
          <p:cNvPr id="12" name="Imag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50" y="-819465"/>
            <a:ext cx="7734649" cy="3848708"/>
          </a:xfrm>
          <a:prstGeom prst="rect">
            <a:avLst/>
          </a:prstGeom>
        </p:spPr>
      </p:pic>
      <p:sp>
        <p:nvSpPr>
          <p:cNvPr id="13" name="TextBox 5">
            <a:extLst>
              <a:ext uri="{FF2B5EF4-FFF2-40B4-BE49-F238E27FC236}">
                <a16:creationId xmlns:a16="http://schemas.microsoft.com/office/drawing/2014/main" id="{D7FD310E-4610-4EAA-A98F-16085B568140}"/>
              </a:ext>
            </a:extLst>
          </p:cNvPr>
          <p:cNvSpPr txBox="1"/>
          <p:nvPr/>
        </p:nvSpPr>
        <p:spPr>
          <a:xfrm>
            <a:off x="-1569641" y="739112"/>
            <a:ext cx="10944279" cy="628377"/>
          </a:xfrm>
          <a:prstGeom prst="rect">
            <a:avLst/>
          </a:prstGeom>
        </p:spPr>
        <p:txBody>
          <a:bodyPr lIns="0" tIns="0" rIns="0" bIns="0" rtlCol="0" anchor="t">
            <a:spAutoFit/>
          </a:bodyPr>
          <a:lstStyle/>
          <a:p>
            <a:pPr algn="ctr">
              <a:lnSpc>
                <a:spcPts val="4940"/>
              </a:lnSpc>
            </a:pPr>
            <a:r>
              <a:rPr lang="en-US" sz="3800" b="1" dirty="0" err="1" smtClean="0">
                <a:latin typeface="Klein Bold"/>
                <a:ea typeface="Klein Bold"/>
                <a:cs typeface="Klein Bold"/>
                <a:sym typeface="Klein Bold"/>
              </a:rPr>
              <a:t>deuxième</a:t>
            </a:r>
            <a:r>
              <a:rPr lang="en-US" sz="3800" b="1" dirty="0" smtClean="0">
                <a:latin typeface="Klein Bold"/>
                <a:ea typeface="Klein Bold"/>
                <a:cs typeface="Klein Bold"/>
                <a:sym typeface="Klein Bold"/>
              </a:rPr>
              <a:t> </a:t>
            </a:r>
            <a:r>
              <a:rPr lang="en-US" sz="3800" b="1" dirty="0" err="1">
                <a:latin typeface="Klein Bold"/>
                <a:ea typeface="Klein Bold"/>
                <a:cs typeface="Klein Bold"/>
                <a:sym typeface="Klein Bold"/>
              </a:rPr>
              <a:t>é</a:t>
            </a:r>
            <a:r>
              <a:rPr lang="en-US" sz="3800" b="1" dirty="0" err="1" smtClean="0">
                <a:latin typeface="Klein Bold"/>
                <a:ea typeface="Klein Bold"/>
                <a:cs typeface="Klein Bold"/>
                <a:sym typeface="Klein Bold"/>
              </a:rPr>
              <a:t>tape</a:t>
            </a:r>
            <a:endParaRPr lang="en-US" sz="3800" b="1" dirty="0">
              <a:latin typeface="Klein Bold"/>
              <a:ea typeface="Klein Bold"/>
              <a:cs typeface="Klein Bold"/>
              <a:sym typeface="Klein Bold"/>
            </a:endParaRPr>
          </a:p>
        </p:txBody>
      </p:sp>
      <p:sp>
        <p:nvSpPr>
          <p:cNvPr id="14" name="TextBox 6"/>
          <p:cNvSpPr txBox="1"/>
          <p:nvPr/>
        </p:nvSpPr>
        <p:spPr>
          <a:xfrm>
            <a:off x="-4267200" y="2765830"/>
            <a:ext cx="13913579" cy="490391"/>
          </a:xfrm>
          <a:prstGeom prst="rect">
            <a:avLst/>
          </a:prstGeom>
        </p:spPr>
        <p:txBody>
          <a:bodyPr wrap="square" lIns="0" tIns="0" rIns="0" bIns="0" rtlCol="0" anchor="t">
            <a:spAutoFit/>
          </a:bodyPr>
          <a:lstStyle/>
          <a:p>
            <a:pPr algn="ctr">
              <a:lnSpc>
                <a:spcPts val="3360"/>
              </a:lnSpc>
              <a:spcBef>
                <a:spcPct val="0"/>
              </a:spcBef>
            </a:pPr>
            <a:r>
              <a:rPr lang="en-US" sz="5400" b="1" u="sng" dirty="0">
                <a:solidFill>
                  <a:schemeClr val="accent1">
                    <a:lumMod val="60000"/>
                    <a:lumOff val="40000"/>
                  </a:schemeClr>
                </a:solidFill>
                <a:latin typeface="Helios Bold"/>
                <a:ea typeface="Helios Bold"/>
                <a:cs typeface="Helios Bold"/>
                <a:sym typeface="Helios Bold"/>
              </a:rPr>
              <a:t>Conception</a:t>
            </a:r>
            <a:r>
              <a:rPr lang="en-US" sz="5400" b="1" u="sng" dirty="0">
                <a:solidFill>
                  <a:srgbClr val="000000"/>
                </a:solidFill>
                <a:latin typeface="Helios Bold"/>
                <a:ea typeface="Helios Bold"/>
                <a:cs typeface="Helios Bold"/>
                <a:sym typeface="Helios Bold"/>
              </a:rPr>
              <a:t> </a:t>
            </a:r>
          </a:p>
        </p:txBody>
      </p:sp>
      <p:sp>
        <p:nvSpPr>
          <p:cNvPr id="15" name="Rectangle 14">
            <a:extLst>
              <a:ext uri="{FF2B5EF4-FFF2-40B4-BE49-F238E27FC236}">
                <a16:creationId xmlns:a16="http://schemas.microsoft.com/office/drawing/2014/main" id="{C06770A2-2AED-4C51-A27C-6727C0A51585}"/>
              </a:ext>
            </a:extLst>
          </p:cNvPr>
          <p:cNvSpPr/>
          <p:nvPr/>
        </p:nvSpPr>
        <p:spPr>
          <a:xfrm>
            <a:off x="6507615" y="2929646"/>
            <a:ext cx="4482470" cy="553998"/>
          </a:xfrm>
          <a:prstGeom prst="rect">
            <a:avLst/>
          </a:prstGeom>
        </p:spPr>
        <p:txBody>
          <a:bodyPr wrap="square">
            <a:spAutoFit/>
          </a:bodyPr>
          <a:lstStyle/>
          <a:p>
            <a:r>
              <a:rPr lang="en-US" sz="3000" dirty="0" err="1">
                <a:solidFill>
                  <a:srgbClr val="0070C0"/>
                </a:solidFill>
                <a:latin typeface="Times New Roman" panose="02020603050405020304" pitchFamily="18" charset="0"/>
                <a:ea typeface="Gagalin"/>
                <a:cs typeface="Times New Roman" panose="02020603050405020304" pitchFamily="18" charset="0"/>
                <a:sym typeface="Gagalin"/>
              </a:rPr>
              <a:t>Dictionnaire</a:t>
            </a:r>
            <a:r>
              <a:rPr lang="en-US" sz="3000" dirty="0">
                <a:solidFill>
                  <a:srgbClr val="0070C0"/>
                </a:solidFill>
                <a:latin typeface="Times New Roman" panose="02020603050405020304" pitchFamily="18" charset="0"/>
                <a:ea typeface="Gagalin"/>
                <a:cs typeface="Times New Roman" panose="02020603050405020304" pitchFamily="18" charset="0"/>
                <a:sym typeface="Gagalin"/>
              </a:rPr>
              <a:t> de </a:t>
            </a:r>
            <a:r>
              <a:rPr lang="en-US" sz="3000" dirty="0" err="1">
                <a:solidFill>
                  <a:srgbClr val="0070C0"/>
                </a:solidFill>
                <a:latin typeface="Times New Roman" panose="02020603050405020304" pitchFamily="18" charset="0"/>
                <a:ea typeface="Gagalin"/>
                <a:cs typeface="Times New Roman" panose="02020603050405020304" pitchFamily="18" charset="0"/>
                <a:sym typeface="Gagalin"/>
              </a:rPr>
              <a:t>données</a:t>
            </a:r>
            <a:r>
              <a:rPr lang="en-US" sz="3000" dirty="0">
                <a:solidFill>
                  <a:srgbClr val="0070C0"/>
                </a:solidFill>
                <a:latin typeface="Times New Roman" panose="02020603050405020304" pitchFamily="18" charset="0"/>
                <a:ea typeface="Gagalin"/>
                <a:cs typeface="Times New Roman" panose="02020603050405020304" pitchFamily="18" charset="0"/>
                <a:sym typeface="Gagalin"/>
              </a:rPr>
              <a:t> </a:t>
            </a:r>
            <a:endParaRPr lang="fr-FR" sz="30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188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1000"/>
                                        <p:tgtEl>
                                          <p:spTgt spid="6"/>
                                        </p:tgtEl>
                                      </p:cBhvr>
                                    </p:animEffect>
                                    <p:anim calcmode="lin" valueType="num">
                                      <p:cBhvr>
                                        <p:cTn id="51" dur="1000" fill="hold"/>
                                        <p:tgtEl>
                                          <p:spTgt spid="6"/>
                                        </p:tgtEl>
                                        <p:attrNameLst>
                                          <p:attrName>ppt_x</p:attrName>
                                        </p:attrNameLst>
                                      </p:cBhvr>
                                      <p:tavLst>
                                        <p:tav tm="0">
                                          <p:val>
                                            <p:strVal val="#ppt_x"/>
                                          </p:val>
                                        </p:tav>
                                        <p:tav tm="100000">
                                          <p:val>
                                            <p:strVal val="#ppt_x"/>
                                          </p:val>
                                        </p:tav>
                                      </p:tavLst>
                                    </p:anim>
                                    <p:anim calcmode="lin" valueType="num">
                                      <p:cBhvr>
                                        <p:cTn id="5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14109" y="1119706"/>
            <a:ext cx="7896491" cy="4816859"/>
          </a:xfrm>
          <a:custGeom>
            <a:avLst/>
            <a:gdLst/>
            <a:ahLst/>
            <a:cxnLst/>
            <a:rect l="l" t="t" r="r" b="b"/>
            <a:pathLst>
              <a:path w="7896491" h="4816859">
                <a:moveTo>
                  <a:pt x="0" y="0"/>
                </a:moveTo>
                <a:lnTo>
                  <a:pt x="7896491" y="0"/>
                </a:lnTo>
                <a:lnTo>
                  <a:pt x="7896491" y="4816860"/>
                </a:lnTo>
                <a:lnTo>
                  <a:pt x="0" y="4816860"/>
                </a:lnTo>
                <a:lnTo>
                  <a:pt x="0" y="0"/>
                </a:lnTo>
                <a:close/>
              </a:path>
            </a:pathLst>
          </a:custGeom>
          <a:blipFill>
            <a:blip r:embed="rId3"/>
            <a:stretch>
              <a:fillRect/>
            </a:stretch>
          </a:blipFill>
        </p:spPr>
      </p:sp>
      <p:sp>
        <p:nvSpPr>
          <p:cNvPr id="4" name="Freeform 4"/>
          <p:cNvSpPr/>
          <p:nvPr/>
        </p:nvSpPr>
        <p:spPr>
          <a:xfrm>
            <a:off x="9420537" y="1123116"/>
            <a:ext cx="8141141" cy="4813449"/>
          </a:xfrm>
          <a:custGeom>
            <a:avLst/>
            <a:gdLst/>
            <a:ahLst/>
            <a:cxnLst/>
            <a:rect l="l" t="t" r="r" b="b"/>
            <a:pathLst>
              <a:path w="8141141" h="4813449">
                <a:moveTo>
                  <a:pt x="0" y="0"/>
                </a:moveTo>
                <a:lnTo>
                  <a:pt x="8141141" y="0"/>
                </a:lnTo>
                <a:lnTo>
                  <a:pt x="8141141" y="4813450"/>
                </a:lnTo>
                <a:lnTo>
                  <a:pt x="0" y="4813450"/>
                </a:lnTo>
                <a:lnTo>
                  <a:pt x="0" y="0"/>
                </a:lnTo>
                <a:close/>
              </a:path>
            </a:pathLst>
          </a:custGeom>
          <a:blipFill>
            <a:blip r:embed="rId4"/>
            <a:stretch>
              <a:fillRect/>
            </a:stretch>
          </a:blipFill>
        </p:spPr>
      </p:sp>
      <p:sp>
        <p:nvSpPr>
          <p:cNvPr id="9" name="ZoneTexte 8"/>
          <p:cNvSpPr txBox="1"/>
          <p:nvPr/>
        </p:nvSpPr>
        <p:spPr>
          <a:xfrm>
            <a:off x="17221200" y="9725025"/>
            <a:ext cx="680957" cy="369332"/>
          </a:xfrm>
          <a:prstGeom prst="rect">
            <a:avLst/>
          </a:prstGeom>
          <a:noFill/>
        </p:spPr>
        <p:txBody>
          <a:bodyPr wrap="square" rtlCol="0">
            <a:spAutoFit/>
          </a:bodyPr>
          <a:lstStyle/>
          <a:p>
            <a:r>
              <a:rPr lang="fr-MA" dirty="0"/>
              <a:t>6</a:t>
            </a:r>
            <a:endParaRPr lang="en-US" dirty="0"/>
          </a:p>
        </p:txBody>
      </p:sp>
      <p:sp>
        <p:nvSpPr>
          <p:cNvPr id="7" name="ZoneTexte 6">
            <a:extLst>
              <a:ext uri="{FF2B5EF4-FFF2-40B4-BE49-F238E27FC236}">
                <a16:creationId xmlns:a16="http://schemas.microsoft.com/office/drawing/2014/main" id="{D8841B5B-6F3B-4746-B1F2-A2F51DB1EC19}"/>
              </a:ext>
            </a:extLst>
          </p:cNvPr>
          <p:cNvSpPr txBox="1"/>
          <p:nvPr/>
        </p:nvSpPr>
        <p:spPr>
          <a:xfrm>
            <a:off x="2133600" y="7277100"/>
            <a:ext cx="5715000" cy="523220"/>
          </a:xfrm>
          <a:prstGeom prst="rect">
            <a:avLst/>
          </a:prstGeom>
          <a:noFill/>
        </p:spPr>
        <p:txBody>
          <a:bodyPr wrap="square" rtlCol="0">
            <a:spAutoFit/>
          </a:bodyPr>
          <a:lstStyle/>
          <a:p>
            <a:r>
              <a:rPr lang="fr-FR" sz="2800" dirty="0">
                <a:solidFill>
                  <a:srgbClr val="002060"/>
                </a:solidFill>
                <a:latin typeface="Times New Roman" panose="02020603050405020304" pitchFamily="18" charset="0"/>
                <a:cs typeface="Times New Roman" panose="02020603050405020304" pitchFamily="18" charset="0"/>
              </a:rPr>
              <a:t>Modèle conceptuel de donnée MCD</a:t>
            </a:r>
          </a:p>
        </p:txBody>
      </p:sp>
      <p:sp>
        <p:nvSpPr>
          <p:cNvPr id="10" name="ZoneTexte 9">
            <a:extLst>
              <a:ext uri="{FF2B5EF4-FFF2-40B4-BE49-F238E27FC236}">
                <a16:creationId xmlns:a16="http://schemas.microsoft.com/office/drawing/2014/main" id="{B88EADE5-1138-4CFB-AB0A-87BD19F13E6A}"/>
              </a:ext>
            </a:extLst>
          </p:cNvPr>
          <p:cNvSpPr txBox="1"/>
          <p:nvPr/>
        </p:nvSpPr>
        <p:spPr>
          <a:xfrm>
            <a:off x="10820400" y="7307575"/>
            <a:ext cx="5715000" cy="523220"/>
          </a:xfrm>
          <a:prstGeom prst="rect">
            <a:avLst/>
          </a:prstGeom>
          <a:noFill/>
        </p:spPr>
        <p:txBody>
          <a:bodyPr wrap="square" rtlCol="0">
            <a:spAutoFit/>
          </a:bodyPr>
          <a:lstStyle/>
          <a:p>
            <a:r>
              <a:rPr lang="fr-FR" sz="2800" dirty="0">
                <a:solidFill>
                  <a:srgbClr val="002060"/>
                </a:solidFill>
                <a:latin typeface="Times New Roman" panose="02020603050405020304" pitchFamily="18" charset="0"/>
                <a:cs typeface="Times New Roman" panose="02020603050405020304" pitchFamily="18" charset="0"/>
              </a:rPr>
              <a:t>Modèle logique de donnée MLD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B6F15528-21DE-4FAA-801E-634DDDAF4B2B}" type="slidenum">
              <a:rPr lang="en-US" smtClean="0"/>
              <a:pPr/>
              <a:t>13</a:t>
            </a:fld>
            <a:endParaRPr lang="en-US"/>
          </a:p>
        </p:txBody>
      </p:sp>
      <p:sp>
        <p:nvSpPr>
          <p:cNvPr id="5" name="ZoneTexte 4">
            <a:extLst>
              <a:ext uri="{FF2B5EF4-FFF2-40B4-BE49-F238E27FC236}">
                <a16:creationId xmlns:a16="http://schemas.microsoft.com/office/drawing/2014/main" id="{D8841B5B-6F3B-4746-B1F2-A2F51DB1EC19}"/>
              </a:ext>
            </a:extLst>
          </p:cNvPr>
          <p:cNvSpPr txBox="1"/>
          <p:nvPr/>
        </p:nvSpPr>
        <p:spPr>
          <a:xfrm>
            <a:off x="2971800" y="514350"/>
            <a:ext cx="7620000" cy="971550"/>
          </a:xfrm>
          <a:prstGeom prst="rect">
            <a:avLst/>
          </a:prstGeom>
          <a:noFill/>
        </p:spPr>
        <p:txBody>
          <a:bodyPr wrap="square" rtlCol="0">
            <a:spAutoFit/>
          </a:bodyPr>
          <a:lstStyle/>
          <a:p>
            <a:r>
              <a:rPr lang="fr-FR" sz="2800" dirty="0" smtClean="0">
                <a:solidFill>
                  <a:srgbClr val="002060"/>
                </a:solidFill>
                <a:latin typeface="Times New Roman" panose="02020603050405020304" pitchFamily="18" charset="0"/>
                <a:cs typeface="Times New Roman" panose="02020603050405020304" pitchFamily="18" charset="0"/>
              </a:rPr>
              <a:t>Diagramme de cas d’utilisation</a:t>
            </a:r>
          </a:p>
          <a:p>
            <a:endParaRPr lang="fr-FR" sz="2800" dirty="0">
              <a:solidFill>
                <a:srgbClr val="002060"/>
              </a:solidFill>
              <a:latin typeface="Times New Roman" panose="02020603050405020304" pitchFamily="18" charset="0"/>
              <a:cs typeface="Times New Roman" panose="02020603050405020304" pitchFamily="18" charset="0"/>
            </a:endParaRPr>
          </a:p>
        </p:txBody>
      </p:sp>
      <p:pic>
        <p:nvPicPr>
          <p:cNvPr id="7" name="Image 6"/>
          <p:cNvPicPr>
            <a:picLocks noChangeAspect="1"/>
          </p:cNvPicPr>
          <p:nvPr/>
        </p:nvPicPr>
        <p:blipFill>
          <a:blip r:embed="rId2"/>
          <a:stretch>
            <a:fillRect/>
          </a:stretch>
        </p:blipFill>
        <p:spPr>
          <a:xfrm>
            <a:off x="0" y="1333500"/>
            <a:ext cx="18288000" cy="8953500"/>
          </a:xfrm>
          <a:prstGeom prst="rect">
            <a:avLst/>
          </a:prstGeom>
        </p:spPr>
      </p:pic>
    </p:spTree>
    <p:extLst>
      <p:ext uri="{BB962C8B-B14F-4D97-AF65-F5344CB8AC3E}">
        <p14:creationId xmlns:p14="http://schemas.microsoft.com/office/powerpoint/2010/main" val="119769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B6F15528-21DE-4FAA-801E-634DDDAF4B2B}" type="slidenum">
              <a:rPr lang="en-US" smtClean="0"/>
              <a:pPr/>
              <a:t>14</a:t>
            </a:fld>
            <a:endParaRPr lang="en-US"/>
          </a:p>
        </p:txBody>
      </p:sp>
      <p:pic>
        <p:nvPicPr>
          <p:cNvPr id="3" name="Image 2"/>
          <p:cNvPicPr>
            <a:picLocks noChangeAspect="1"/>
          </p:cNvPicPr>
          <p:nvPr/>
        </p:nvPicPr>
        <p:blipFill>
          <a:blip r:embed="rId2"/>
          <a:stretch>
            <a:fillRect/>
          </a:stretch>
        </p:blipFill>
        <p:spPr>
          <a:xfrm>
            <a:off x="152400" y="342900"/>
            <a:ext cx="17562601" cy="10231833"/>
          </a:xfrm>
          <a:prstGeom prst="rect">
            <a:avLst/>
          </a:prstGeom>
        </p:spPr>
      </p:pic>
      <p:sp>
        <p:nvSpPr>
          <p:cNvPr id="4" name="ZoneTexte 3">
            <a:extLst>
              <a:ext uri="{FF2B5EF4-FFF2-40B4-BE49-F238E27FC236}">
                <a16:creationId xmlns:a16="http://schemas.microsoft.com/office/drawing/2014/main" id="{D8841B5B-6F3B-4746-B1F2-A2F51DB1EC19}"/>
              </a:ext>
            </a:extLst>
          </p:cNvPr>
          <p:cNvSpPr txBox="1"/>
          <p:nvPr/>
        </p:nvSpPr>
        <p:spPr>
          <a:xfrm>
            <a:off x="2971800" y="514350"/>
            <a:ext cx="7620000" cy="1384995"/>
          </a:xfrm>
          <a:prstGeom prst="rect">
            <a:avLst/>
          </a:prstGeom>
          <a:noFill/>
        </p:spPr>
        <p:txBody>
          <a:bodyPr wrap="square" rtlCol="0">
            <a:spAutoFit/>
          </a:bodyPr>
          <a:lstStyle/>
          <a:p>
            <a:r>
              <a:rPr lang="fr-FR" sz="2800" dirty="0" smtClean="0">
                <a:solidFill>
                  <a:srgbClr val="002060"/>
                </a:solidFill>
                <a:latin typeface="Times New Roman" panose="02020603050405020304" pitchFamily="18" charset="0"/>
                <a:cs typeface="Times New Roman" panose="02020603050405020304" pitchFamily="18" charset="0"/>
              </a:rPr>
              <a:t>Diagramme de classe</a:t>
            </a:r>
          </a:p>
          <a:p>
            <a:endParaRPr lang="fr-FR" sz="2800" dirty="0" smtClean="0">
              <a:solidFill>
                <a:srgbClr val="002060"/>
              </a:solidFill>
              <a:latin typeface="Times New Roman" panose="02020603050405020304" pitchFamily="18" charset="0"/>
              <a:cs typeface="Times New Roman" panose="02020603050405020304" pitchFamily="18" charset="0"/>
            </a:endParaRPr>
          </a:p>
          <a:p>
            <a:endParaRPr lang="fr-FR" sz="2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23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80">
                                          <p:stCondLst>
                                            <p:cond delay="0"/>
                                          </p:stCondLst>
                                        </p:cTn>
                                        <p:tgtEl>
                                          <p:spTgt spid="3"/>
                                        </p:tgtEl>
                                      </p:cBhvr>
                                    </p:animEffect>
                                    <p:anim calcmode="lin" valueType="num">
                                      <p:cBhvr>
                                        <p:cTn id="1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gtEl>
                                      </p:cBhvr>
                                      <p:to x="100000" y="60000"/>
                                    </p:animScale>
                                    <p:animScale>
                                      <p:cBhvr>
                                        <p:cTn id="21" dur="166" decel="50000">
                                          <p:stCondLst>
                                            <p:cond delay="676"/>
                                          </p:stCondLst>
                                        </p:cTn>
                                        <p:tgtEl>
                                          <p:spTgt spid="3"/>
                                        </p:tgtEl>
                                      </p:cBhvr>
                                      <p:to x="100000" y="100000"/>
                                    </p:animScale>
                                    <p:animScale>
                                      <p:cBhvr>
                                        <p:cTn id="22" dur="26">
                                          <p:stCondLst>
                                            <p:cond delay="1312"/>
                                          </p:stCondLst>
                                        </p:cTn>
                                        <p:tgtEl>
                                          <p:spTgt spid="3"/>
                                        </p:tgtEl>
                                      </p:cBhvr>
                                      <p:to x="100000" y="80000"/>
                                    </p:animScale>
                                    <p:animScale>
                                      <p:cBhvr>
                                        <p:cTn id="23" dur="166" decel="50000">
                                          <p:stCondLst>
                                            <p:cond delay="1338"/>
                                          </p:stCondLst>
                                        </p:cTn>
                                        <p:tgtEl>
                                          <p:spTgt spid="3"/>
                                        </p:tgtEl>
                                      </p:cBhvr>
                                      <p:to x="100000" y="100000"/>
                                    </p:animScale>
                                    <p:animScale>
                                      <p:cBhvr>
                                        <p:cTn id="24" dur="26">
                                          <p:stCondLst>
                                            <p:cond delay="1642"/>
                                          </p:stCondLst>
                                        </p:cTn>
                                        <p:tgtEl>
                                          <p:spTgt spid="3"/>
                                        </p:tgtEl>
                                      </p:cBhvr>
                                      <p:to x="100000" y="90000"/>
                                    </p:animScale>
                                    <p:animScale>
                                      <p:cBhvr>
                                        <p:cTn id="25" dur="166" decel="50000">
                                          <p:stCondLst>
                                            <p:cond delay="1668"/>
                                          </p:stCondLst>
                                        </p:cTn>
                                        <p:tgtEl>
                                          <p:spTgt spid="3"/>
                                        </p:tgtEl>
                                      </p:cBhvr>
                                      <p:to x="100000" y="100000"/>
                                    </p:animScale>
                                    <p:animScale>
                                      <p:cBhvr>
                                        <p:cTn id="26" dur="26">
                                          <p:stCondLst>
                                            <p:cond delay="1808"/>
                                          </p:stCondLst>
                                        </p:cTn>
                                        <p:tgtEl>
                                          <p:spTgt spid="3"/>
                                        </p:tgtEl>
                                      </p:cBhvr>
                                      <p:to x="100000" y="95000"/>
                                    </p:animScale>
                                    <p:animScale>
                                      <p:cBhvr>
                                        <p:cTn id="27"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B6F15528-21DE-4FAA-801E-634DDDAF4B2B}" type="slidenum">
              <a:rPr lang="en-US" smtClean="0"/>
              <a:pPr/>
              <a:t>15</a:t>
            </a:fld>
            <a:endParaRPr lang="en-US"/>
          </a:p>
        </p:txBody>
      </p:sp>
      <p:pic>
        <p:nvPicPr>
          <p:cNvPr id="3" name="Image 2"/>
          <p:cNvPicPr>
            <a:picLocks noChangeAspect="1"/>
          </p:cNvPicPr>
          <p:nvPr/>
        </p:nvPicPr>
        <p:blipFill>
          <a:blip r:embed="rId2"/>
          <a:stretch>
            <a:fillRect/>
          </a:stretch>
        </p:blipFill>
        <p:spPr>
          <a:xfrm>
            <a:off x="228600" y="1200150"/>
            <a:ext cx="17907000" cy="9079992"/>
          </a:xfrm>
          <a:prstGeom prst="rect">
            <a:avLst/>
          </a:prstGeom>
        </p:spPr>
      </p:pic>
      <p:sp>
        <p:nvSpPr>
          <p:cNvPr id="5" name="ZoneTexte 4">
            <a:extLst>
              <a:ext uri="{FF2B5EF4-FFF2-40B4-BE49-F238E27FC236}">
                <a16:creationId xmlns:a16="http://schemas.microsoft.com/office/drawing/2014/main" id="{D8841B5B-6F3B-4746-B1F2-A2F51DB1EC19}"/>
              </a:ext>
            </a:extLst>
          </p:cNvPr>
          <p:cNvSpPr txBox="1"/>
          <p:nvPr/>
        </p:nvSpPr>
        <p:spPr>
          <a:xfrm>
            <a:off x="2971800" y="514350"/>
            <a:ext cx="7620000" cy="1815882"/>
          </a:xfrm>
          <a:prstGeom prst="rect">
            <a:avLst/>
          </a:prstGeom>
          <a:noFill/>
        </p:spPr>
        <p:txBody>
          <a:bodyPr wrap="square" rtlCol="0">
            <a:spAutoFit/>
          </a:bodyPr>
          <a:lstStyle/>
          <a:p>
            <a:r>
              <a:rPr lang="fr-FR" sz="2800" dirty="0" smtClean="0">
                <a:solidFill>
                  <a:srgbClr val="002060"/>
                </a:solidFill>
                <a:latin typeface="Times New Roman" panose="02020603050405020304" pitchFamily="18" charset="0"/>
                <a:cs typeface="Times New Roman" panose="02020603050405020304" pitchFamily="18" charset="0"/>
              </a:rPr>
              <a:t>Diagramme de séquence</a:t>
            </a:r>
          </a:p>
          <a:p>
            <a:endParaRPr lang="fr-FR" sz="2800" dirty="0" smtClean="0">
              <a:solidFill>
                <a:srgbClr val="002060"/>
              </a:solidFill>
              <a:latin typeface="Times New Roman" panose="02020603050405020304" pitchFamily="18" charset="0"/>
              <a:cs typeface="Times New Roman" panose="02020603050405020304" pitchFamily="18" charset="0"/>
            </a:endParaRPr>
          </a:p>
          <a:p>
            <a:endParaRPr lang="fr-FR" sz="2800" dirty="0" smtClean="0">
              <a:solidFill>
                <a:srgbClr val="002060"/>
              </a:solidFill>
              <a:latin typeface="Times New Roman" panose="02020603050405020304" pitchFamily="18" charset="0"/>
              <a:cs typeface="Times New Roman" panose="02020603050405020304" pitchFamily="18" charset="0"/>
            </a:endParaRPr>
          </a:p>
          <a:p>
            <a:endParaRPr lang="fr-FR" sz="2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620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3491225" y="324855"/>
            <a:ext cx="10944279" cy="608964"/>
          </a:xfrm>
          <a:prstGeom prst="rect">
            <a:avLst/>
          </a:prstGeom>
        </p:spPr>
        <p:txBody>
          <a:bodyPr lIns="0" tIns="0" rIns="0" bIns="0" rtlCol="0" anchor="t">
            <a:spAutoFit/>
          </a:bodyPr>
          <a:lstStyle/>
          <a:p>
            <a:pPr algn="l">
              <a:lnSpc>
                <a:spcPts val="4940"/>
              </a:lnSpc>
            </a:pPr>
            <a:r>
              <a:rPr lang="en-US" sz="3800" b="1">
                <a:solidFill>
                  <a:srgbClr val="FFFFFF"/>
                </a:solidFill>
                <a:latin typeface="Klein Bold"/>
                <a:ea typeface="Klein Bold"/>
                <a:cs typeface="Klein Bold"/>
                <a:sym typeface="Klein Bold"/>
              </a:rPr>
              <a:t>Conception et réalisation  de l’application</a:t>
            </a:r>
          </a:p>
        </p:txBody>
      </p:sp>
      <p:sp>
        <p:nvSpPr>
          <p:cNvPr id="16" name="ZoneTexte 15"/>
          <p:cNvSpPr txBox="1"/>
          <p:nvPr/>
        </p:nvSpPr>
        <p:spPr>
          <a:xfrm>
            <a:off x="17221200" y="9725025"/>
            <a:ext cx="680957" cy="369332"/>
          </a:xfrm>
          <a:prstGeom prst="rect">
            <a:avLst/>
          </a:prstGeom>
          <a:noFill/>
        </p:spPr>
        <p:txBody>
          <a:bodyPr wrap="square" rtlCol="0">
            <a:spAutoFit/>
          </a:bodyPr>
          <a:lstStyle/>
          <a:p>
            <a:r>
              <a:rPr lang="fr-MA" dirty="0"/>
              <a:t>7</a:t>
            </a:r>
            <a:endParaRPr lang="en-US" dirty="0"/>
          </a:p>
        </p:txBody>
      </p:sp>
      <p:sp>
        <p:nvSpPr>
          <p:cNvPr id="15" name="Freeform 7"/>
          <p:cNvSpPr/>
          <p:nvPr/>
        </p:nvSpPr>
        <p:spPr>
          <a:xfrm>
            <a:off x="696749" y="3671136"/>
            <a:ext cx="4114800" cy="3200400"/>
          </a:xfrm>
          <a:custGeom>
            <a:avLst/>
            <a:gdLst/>
            <a:ahLst/>
            <a:cxnLst/>
            <a:rect l="l" t="t" r="r" b="b"/>
            <a:pathLst>
              <a:path w="3260713" h="2677927">
                <a:moveTo>
                  <a:pt x="0" y="0"/>
                </a:moveTo>
                <a:lnTo>
                  <a:pt x="3260714" y="0"/>
                </a:lnTo>
                <a:lnTo>
                  <a:pt x="3260714" y="2677927"/>
                </a:lnTo>
                <a:lnTo>
                  <a:pt x="0" y="2677927"/>
                </a:lnTo>
                <a:lnTo>
                  <a:pt x="0" y="0"/>
                </a:lnTo>
                <a:close/>
              </a:path>
            </a:pathLst>
          </a:custGeom>
          <a:blipFill>
            <a:blip r:embed="rId3"/>
            <a:stretch>
              <a:fillRect/>
            </a:stretch>
          </a:blipFill>
        </p:spPr>
      </p:sp>
      <p:sp>
        <p:nvSpPr>
          <p:cNvPr id="17" name="Freeform 8"/>
          <p:cNvSpPr/>
          <p:nvPr/>
        </p:nvSpPr>
        <p:spPr>
          <a:xfrm>
            <a:off x="7339418" y="3671136"/>
            <a:ext cx="2988682" cy="2748704"/>
          </a:xfrm>
          <a:custGeom>
            <a:avLst/>
            <a:gdLst/>
            <a:ahLst/>
            <a:cxnLst/>
            <a:rect l="l" t="t" r="r" b="b"/>
            <a:pathLst>
              <a:path w="2273361" h="2268929">
                <a:moveTo>
                  <a:pt x="0" y="0"/>
                </a:moveTo>
                <a:lnTo>
                  <a:pt x="2273360" y="0"/>
                </a:lnTo>
                <a:lnTo>
                  <a:pt x="2273360" y="2268929"/>
                </a:lnTo>
                <a:lnTo>
                  <a:pt x="0" y="2268929"/>
                </a:lnTo>
                <a:lnTo>
                  <a:pt x="0" y="0"/>
                </a:lnTo>
                <a:close/>
              </a:path>
            </a:pathLst>
          </a:custGeom>
          <a:blipFill>
            <a:blip r:embed="rId4"/>
            <a:stretch>
              <a:fillRect/>
            </a:stretch>
          </a:blipFill>
        </p:spPr>
      </p:sp>
      <p:sp>
        <p:nvSpPr>
          <p:cNvPr id="18" name="Freeform 9"/>
          <p:cNvSpPr/>
          <p:nvPr/>
        </p:nvSpPr>
        <p:spPr>
          <a:xfrm>
            <a:off x="10744200" y="6556108"/>
            <a:ext cx="3251146" cy="3159392"/>
          </a:xfrm>
          <a:custGeom>
            <a:avLst/>
            <a:gdLst/>
            <a:ahLst/>
            <a:cxnLst/>
            <a:rect l="l" t="t" r="r" b="b"/>
            <a:pathLst>
              <a:path w="2717746" h="2784381">
                <a:moveTo>
                  <a:pt x="0" y="0"/>
                </a:moveTo>
                <a:lnTo>
                  <a:pt x="2717746" y="0"/>
                </a:lnTo>
                <a:lnTo>
                  <a:pt x="2717746" y="2784381"/>
                </a:lnTo>
                <a:lnTo>
                  <a:pt x="0" y="2784381"/>
                </a:lnTo>
                <a:lnTo>
                  <a:pt x="0" y="0"/>
                </a:lnTo>
                <a:close/>
              </a:path>
            </a:pathLst>
          </a:custGeom>
          <a:blipFill>
            <a:blip r:embed="rId5"/>
            <a:stretch>
              <a:fillRect/>
            </a:stretch>
          </a:blipFill>
        </p:spPr>
      </p:sp>
      <p:sp>
        <p:nvSpPr>
          <p:cNvPr id="19" name="Freeform 10"/>
          <p:cNvSpPr/>
          <p:nvPr/>
        </p:nvSpPr>
        <p:spPr>
          <a:xfrm>
            <a:off x="4174786" y="6871536"/>
            <a:ext cx="3292814" cy="2691564"/>
          </a:xfrm>
          <a:custGeom>
            <a:avLst/>
            <a:gdLst/>
            <a:ahLst/>
            <a:cxnLst/>
            <a:rect l="l" t="t" r="r" b="b"/>
            <a:pathLst>
              <a:path w="2791056" h="2396819">
                <a:moveTo>
                  <a:pt x="0" y="0"/>
                </a:moveTo>
                <a:lnTo>
                  <a:pt x="2791056" y="0"/>
                </a:lnTo>
                <a:lnTo>
                  <a:pt x="2791056" y="2396819"/>
                </a:lnTo>
                <a:lnTo>
                  <a:pt x="0" y="2396819"/>
                </a:lnTo>
                <a:lnTo>
                  <a:pt x="0" y="0"/>
                </a:lnTo>
                <a:close/>
              </a:path>
            </a:pathLst>
          </a:custGeom>
          <a:blipFill>
            <a:blip r:embed="rId6"/>
            <a:stretch>
              <a:fillRect/>
            </a:stretch>
          </a:blipFill>
        </p:spPr>
      </p:sp>
      <p:sp>
        <p:nvSpPr>
          <p:cNvPr id="20" name="Freeform 11"/>
          <p:cNvSpPr/>
          <p:nvPr/>
        </p:nvSpPr>
        <p:spPr>
          <a:xfrm>
            <a:off x="11277600" y="3505186"/>
            <a:ext cx="6096000" cy="3532299"/>
          </a:xfrm>
          <a:custGeom>
            <a:avLst/>
            <a:gdLst/>
            <a:ahLst/>
            <a:cxnLst/>
            <a:rect l="l" t="t" r="r" b="b"/>
            <a:pathLst>
              <a:path w="5500105" h="3403190">
                <a:moveTo>
                  <a:pt x="0" y="0"/>
                </a:moveTo>
                <a:lnTo>
                  <a:pt x="5500105" y="0"/>
                </a:lnTo>
                <a:lnTo>
                  <a:pt x="5500105" y="3403190"/>
                </a:lnTo>
                <a:lnTo>
                  <a:pt x="0" y="3403190"/>
                </a:lnTo>
                <a:lnTo>
                  <a:pt x="0" y="0"/>
                </a:lnTo>
                <a:close/>
              </a:path>
            </a:pathLst>
          </a:custGeom>
          <a:blipFill>
            <a:blip r:embed="rId7"/>
            <a:stretch>
              <a:fillRect/>
            </a:stretch>
          </a:blipFill>
        </p:spPr>
      </p:sp>
      <p:sp>
        <p:nvSpPr>
          <p:cNvPr id="21" name="TextBox 12"/>
          <p:cNvSpPr txBox="1"/>
          <p:nvPr/>
        </p:nvSpPr>
        <p:spPr>
          <a:xfrm>
            <a:off x="2209800" y="2445908"/>
            <a:ext cx="10944279" cy="617477"/>
          </a:xfrm>
          <a:prstGeom prst="rect">
            <a:avLst/>
          </a:prstGeom>
        </p:spPr>
        <p:txBody>
          <a:bodyPr lIns="0" tIns="0" rIns="0" bIns="0" rtlCol="0" anchor="t">
            <a:spAutoFit/>
          </a:bodyPr>
          <a:lstStyle/>
          <a:p>
            <a:pPr algn="l">
              <a:lnSpc>
                <a:spcPts val="4940"/>
              </a:lnSpc>
            </a:pPr>
            <a:r>
              <a:rPr lang="en-US" sz="3800" b="1" dirty="0" err="1" smtClean="0">
                <a:solidFill>
                  <a:srgbClr val="7030A0"/>
                </a:solidFill>
                <a:latin typeface="Klein Bold"/>
                <a:ea typeface="Klein Bold"/>
                <a:cs typeface="Klein Bold"/>
                <a:sym typeface="Klein Bold"/>
              </a:rPr>
              <a:t>Logiciels</a:t>
            </a:r>
            <a:r>
              <a:rPr lang="en-US" sz="3800" b="1" dirty="0" smtClean="0">
                <a:solidFill>
                  <a:srgbClr val="7030A0"/>
                </a:solidFill>
                <a:latin typeface="Klein Bold"/>
                <a:ea typeface="Klein Bold"/>
                <a:cs typeface="Klein Bold"/>
                <a:sym typeface="Klein Bold"/>
              </a:rPr>
              <a:t> et technologies</a:t>
            </a:r>
            <a:endParaRPr lang="en-US" sz="3800" b="1" dirty="0">
              <a:solidFill>
                <a:srgbClr val="7030A0"/>
              </a:solidFill>
              <a:latin typeface="Klein Bold"/>
              <a:ea typeface="Klein Bold"/>
              <a:cs typeface="Klein Bold"/>
              <a:sym typeface="Klein Bold"/>
            </a:endParaRPr>
          </a:p>
        </p:txBody>
      </p:sp>
      <p:sp>
        <p:nvSpPr>
          <p:cNvPr id="22" name="TextBox 13"/>
          <p:cNvSpPr txBox="1"/>
          <p:nvPr/>
        </p:nvSpPr>
        <p:spPr>
          <a:xfrm>
            <a:off x="5265088" y="589942"/>
            <a:ext cx="7137342" cy="436017"/>
          </a:xfrm>
          <a:prstGeom prst="rect">
            <a:avLst/>
          </a:prstGeom>
        </p:spPr>
        <p:txBody>
          <a:bodyPr wrap="square" lIns="0" tIns="0" rIns="0" bIns="0" rtlCol="0" anchor="t">
            <a:spAutoFit/>
          </a:bodyPr>
          <a:lstStyle/>
          <a:p>
            <a:pPr algn="ctr">
              <a:lnSpc>
                <a:spcPts val="3360"/>
              </a:lnSpc>
              <a:spcBef>
                <a:spcPct val="0"/>
              </a:spcBef>
            </a:pPr>
            <a:r>
              <a:rPr lang="en-US" sz="5000" b="1" u="sng" dirty="0" err="1">
                <a:solidFill>
                  <a:schemeClr val="accent1">
                    <a:lumMod val="60000"/>
                    <a:lumOff val="40000"/>
                  </a:schemeClr>
                </a:solidFill>
                <a:latin typeface="Helios Bold"/>
                <a:ea typeface="Helios Bold"/>
                <a:cs typeface="Helios Bold"/>
                <a:sym typeface="Helios Bold"/>
              </a:rPr>
              <a:t>Réalisation</a:t>
            </a:r>
            <a:r>
              <a:rPr lang="en-US" sz="5000" b="1" u="sng" dirty="0">
                <a:solidFill>
                  <a:srgbClr val="000000"/>
                </a:solidFill>
                <a:latin typeface="Helios Bold"/>
                <a:ea typeface="Helios Bold"/>
                <a:cs typeface="Helios Bold"/>
                <a:sym typeface="Helios Bold"/>
              </a:rPr>
              <a:t> </a:t>
            </a:r>
          </a:p>
        </p:txBody>
      </p:sp>
      <p:sp>
        <p:nvSpPr>
          <p:cNvPr id="23" name="ZoneTexte 22"/>
          <p:cNvSpPr txBox="1"/>
          <p:nvPr/>
        </p:nvSpPr>
        <p:spPr>
          <a:xfrm>
            <a:off x="17373600" y="9877425"/>
            <a:ext cx="680957" cy="369332"/>
          </a:xfrm>
          <a:prstGeom prst="rect">
            <a:avLst/>
          </a:prstGeom>
          <a:noFill/>
        </p:spPr>
        <p:txBody>
          <a:bodyPr wrap="square" rtlCol="0">
            <a:spAutoFit/>
          </a:bodyPr>
          <a:lstStyle/>
          <a:p>
            <a:r>
              <a:rPr lang="fr-MA" dirty="0"/>
              <a:t>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B6F15528-21DE-4FAA-801E-634DDDAF4B2B}" type="slidenum">
              <a:rPr lang="en-US" smtClean="0"/>
              <a:pPr/>
              <a:t>17</a:t>
            </a:fld>
            <a:endParaRPr lang="en-US"/>
          </a:p>
        </p:txBody>
      </p:sp>
      <p:sp>
        <p:nvSpPr>
          <p:cNvPr id="3" name="Espace réservé du numéro de diapositive 1"/>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17</a:t>
            </a:fld>
            <a:endParaRPr lang="en-US"/>
          </a:p>
        </p:txBody>
      </p:sp>
      <p:sp>
        <p:nvSpPr>
          <p:cNvPr id="4" name="Freeform 3"/>
          <p:cNvSpPr/>
          <p:nvPr/>
        </p:nvSpPr>
        <p:spPr>
          <a:xfrm>
            <a:off x="3657600" y="3924300"/>
            <a:ext cx="3281826" cy="3141483"/>
          </a:xfrm>
          <a:custGeom>
            <a:avLst/>
            <a:gdLst/>
            <a:ahLst/>
            <a:cxnLst/>
            <a:rect l="l" t="t" r="r" b="b"/>
            <a:pathLst>
              <a:path w="2062626" h="2281058">
                <a:moveTo>
                  <a:pt x="0" y="0"/>
                </a:moveTo>
                <a:lnTo>
                  <a:pt x="2062626" y="0"/>
                </a:lnTo>
                <a:lnTo>
                  <a:pt x="2062626" y="2281058"/>
                </a:lnTo>
                <a:lnTo>
                  <a:pt x="0" y="2281058"/>
                </a:lnTo>
                <a:lnTo>
                  <a:pt x="0" y="0"/>
                </a:lnTo>
                <a:close/>
              </a:path>
            </a:pathLst>
          </a:custGeom>
          <a:blipFill>
            <a:blip r:embed="rId2"/>
            <a:stretch>
              <a:fillRect/>
            </a:stretch>
          </a:blipFill>
        </p:spPr>
      </p:sp>
      <p:sp>
        <p:nvSpPr>
          <p:cNvPr id="5" name="Freeform 4"/>
          <p:cNvSpPr/>
          <p:nvPr/>
        </p:nvSpPr>
        <p:spPr>
          <a:xfrm>
            <a:off x="10287001" y="3924299"/>
            <a:ext cx="4519144" cy="3141483"/>
          </a:xfrm>
          <a:custGeom>
            <a:avLst/>
            <a:gdLst/>
            <a:ahLst/>
            <a:cxnLst/>
            <a:rect l="l" t="t" r="r" b="b"/>
            <a:pathLst>
              <a:path w="3608931" h="2192426">
                <a:moveTo>
                  <a:pt x="0" y="0"/>
                </a:moveTo>
                <a:lnTo>
                  <a:pt x="3608931" y="0"/>
                </a:lnTo>
                <a:lnTo>
                  <a:pt x="3608931" y="2192426"/>
                </a:lnTo>
                <a:lnTo>
                  <a:pt x="0" y="2192426"/>
                </a:lnTo>
                <a:lnTo>
                  <a:pt x="0" y="0"/>
                </a:lnTo>
                <a:close/>
              </a:path>
            </a:pathLst>
          </a:custGeom>
          <a:blipFill>
            <a:blip r:embed="rId3"/>
            <a:stretch>
              <a:fillRect/>
            </a:stretch>
          </a:blipFill>
        </p:spPr>
      </p:sp>
      <p:sp>
        <p:nvSpPr>
          <p:cNvPr id="6" name="TextBox 12"/>
          <p:cNvSpPr txBox="1"/>
          <p:nvPr/>
        </p:nvSpPr>
        <p:spPr>
          <a:xfrm>
            <a:off x="2057400" y="2293508"/>
            <a:ext cx="10944279" cy="617477"/>
          </a:xfrm>
          <a:prstGeom prst="rect">
            <a:avLst/>
          </a:prstGeom>
        </p:spPr>
        <p:txBody>
          <a:bodyPr lIns="0" tIns="0" rIns="0" bIns="0" rtlCol="0" anchor="t">
            <a:spAutoFit/>
          </a:bodyPr>
          <a:lstStyle/>
          <a:p>
            <a:pPr algn="l">
              <a:lnSpc>
                <a:spcPts val="4940"/>
              </a:lnSpc>
            </a:pPr>
            <a:r>
              <a:rPr lang="en-US" sz="3800" b="1" dirty="0" smtClean="0">
                <a:solidFill>
                  <a:srgbClr val="7030A0"/>
                </a:solidFill>
                <a:latin typeface="Klein Bold"/>
                <a:ea typeface="Klein Bold"/>
                <a:cs typeface="Klein Bold"/>
                <a:sym typeface="Klein Bold"/>
              </a:rPr>
              <a:t>Base de </a:t>
            </a:r>
            <a:r>
              <a:rPr lang="en-US" sz="3800" b="1" dirty="0" err="1" smtClean="0">
                <a:solidFill>
                  <a:srgbClr val="7030A0"/>
                </a:solidFill>
                <a:latin typeface="Klein Bold"/>
                <a:ea typeface="Klein Bold"/>
                <a:cs typeface="Klein Bold"/>
                <a:sym typeface="Klein Bold"/>
              </a:rPr>
              <a:t>données</a:t>
            </a:r>
            <a:r>
              <a:rPr lang="en-US" sz="3800" b="1" dirty="0" smtClean="0">
                <a:solidFill>
                  <a:srgbClr val="7030A0"/>
                </a:solidFill>
                <a:latin typeface="Klein Bold"/>
                <a:ea typeface="Klein Bold"/>
                <a:cs typeface="Klein Bold"/>
                <a:sym typeface="Klein Bold"/>
              </a:rPr>
              <a:t> </a:t>
            </a:r>
            <a:endParaRPr lang="en-US" sz="3800" b="1" dirty="0">
              <a:solidFill>
                <a:srgbClr val="7030A0"/>
              </a:solidFill>
              <a:latin typeface="Klein Bold"/>
              <a:ea typeface="Klein Bold"/>
              <a:cs typeface="Klein Bold"/>
              <a:sym typeface="Klein Bold"/>
            </a:endParaRPr>
          </a:p>
        </p:txBody>
      </p:sp>
    </p:spTree>
    <p:extLst>
      <p:ext uri="{BB962C8B-B14F-4D97-AF65-F5344CB8AC3E}">
        <p14:creationId xmlns:p14="http://schemas.microsoft.com/office/powerpoint/2010/main" val="243191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B6F15528-21DE-4FAA-801E-634DDDAF4B2B}" type="slidenum">
              <a:rPr lang="en-US" smtClean="0"/>
              <a:pPr/>
              <a:t>18</a:t>
            </a:fld>
            <a:endParaRPr lang="en-US"/>
          </a:p>
        </p:txBody>
      </p:sp>
      <p:sp>
        <p:nvSpPr>
          <p:cNvPr id="4" name="Freeform 5"/>
          <p:cNvSpPr/>
          <p:nvPr/>
        </p:nvSpPr>
        <p:spPr>
          <a:xfrm>
            <a:off x="6858000" y="3455188"/>
            <a:ext cx="4419600" cy="2585499"/>
          </a:xfrm>
          <a:custGeom>
            <a:avLst/>
            <a:gdLst/>
            <a:ahLst/>
            <a:cxnLst/>
            <a:rect l="l" t="t" r="r" b="b"/>
            <a:pathLst>
              <a:path w="3350046" h="2164967">
                <a:moveTo>
                  <a:pt x="0" y="0"/>
                </a:moveTo>
                <a:lnTo>
                  <a:pt x="3350046" y="0"/>
                </a:lnTo>
                <a:lnTo>
                  <a:pt x="3350046" y="2164968"/>
                </a:lnTo>
                <a:lnTo>
                  <a:pt x="0" y="2164968"/>
                </a:lnTo>
                <a:lnTo>
                  <a:pt x="0" y="0"/>
                </a:lnTo>
                <a:close/>
              </a:path>
            </a:pathLst>
          </a:custGeom>
          <a:blipFill>
            <a:blip r:embed="rId2"/>
            <a:stretch>
              <a:fillRect/>
            </a:stretch>
          </a:blipFill>
        </p:spPr>
      </p:sp>
      <p:sp>
        <p:nvSpPr>
          <p:cNvPr id="5" name="Freeform 6"/>
          <p:cNvSpPr/>
          <p:nvPr/>
        </p:nvSpPr>
        <p:spPr>
          <a:xfrm>
            <a:off x="1066800" y="3543300"/>
            <a:ext cx="4267200" cy="2497387"/>
          </a:xfrm>
          <a:custGeom>
            <a:avLst/>
            <a:gdLst/>
            <a:ahLst/>
            <a:cxnLst/>
            <a:rect l="l" t="t" r="r" b="b"/>
            <a:pathLst>
              <a:path w="3033977" h="1498026">
                <a:moveTo>
                  <a:pt x="0" y="0"/>
                </a:moveTo>
                <a:lnTo>
                  <a:pt x="3033978" y="0"/>
                </a:lnTo>
                <a:lnTo>
                  <a:pt x="3033978" y="1498026"/>
                </a:lnTo>
                <a:lnTo>
                  <a:pt x="0" y="1498026"/>
                </a:lnTo>
                <a:lnTo>
                  <a:pt x="0" y="0"/>
                </a:lnTo>
                <a:close/>
              </a:path>
            </a:pathLst>
          </a:custGeom>
          <a:blipFill>
            <a:blip r:embed="rId3"/>
            <a:stretch>
              <a:fillRect/>
            </a:stretch>
          </a:blipFill>
        </p:spPr>
      </p:sp>
      <p:sp>
        <p:nvSpPr>
          <p:cNvPr id="6" name="TextBox 12"/>
          <p:cNvSpPr txBox="1"/>
          <p:nvPr/>
        </p:nvSpPr>
        <p:spPr>
          <a:xfrm>
            <a:off x="1752600" y="1333500"/>
            <a:ext cx="10944279" cy="617477"/>
          </a:xfrm>
          <a:prstGeom prst="rect">
            <a:avLst/>
          </a:prstGeom>
        </p:spPr>
        <p:txBody>
          <a:bodyPr lIns="0" tIns="0" rIns="0" bIns="0" rtlCol="0" anchor="t">
            <a:spAutoFit/>
          </a:bodyPr>
          <a:lstStyle/>
          <a:p>
            <a:pPr algn="l">
              <a:lnSpc>
                <a:spcPts val="4940"/>
              </a:lnSpc>
            </a:pPr>
            <a:r>
              <a:rPr lang="en-US" sz="3800" b="1" dirty="0" smtClean="0">
                <a:solidFill>
                  <a:srgbClr val="7030A0"/>
                </a:solidFill>
                <a:latin typeface="Klein Bold"/>
                <a:ea typeface="Klein Bold"/>
                <a:cs typeface="Klein Bold"/>
                <a:sym typeface="Klein Bold"/>
              </a:rPr>
              <a:t>les </a:t>
            </a:r>
            <a:r>
              <a:rPr lang="en-US" sz="3800" b="1" dirty="0" err="1" smtClean="0">
                <a:solidFill>
                  <a:srgbClr val="7030A0"/>
                </a:solidFill>
                <a:latin typeface="Klein Bold"/>
                <a:ea typeface="Klein Bold"/>
                <a:cs typeface="Klein Bold"/>
                <a:sym typeface="Klein Bold"/>
              </a:rPr>
              <a:t>outiles</a:t>
            </a:r>
            <a:r>
              <a:rPr lang="en-US" sz="3800" b="1" dirty="0" smtClean="0">
                <a:solidFill>
                  <a:srgbClr val="7030A0"/>
                </a:solidFill>
                <a:latin typeface="Klein Bold"/>
                <a:ea typeface="Klein Bold"/>
                <a:cs typeface="Klein Bold"/>
                <a:sym typeface="Klein Bold"/>
              </a:rPr>
              <a:t> </a:t>
            </a:r>
            <a:endParaRPr lang="en-US" sz="3800" b="1" dirty="0">
              <a:solidFill>
                <a:srgbClr val="7030A0"/>
              </a:solidFill>
              <a:latin typeface="Klein Bold"/>
              <a:ea typeface="Klein Bold"/>
              <a:cs typeface="Klein Bold"/>
              <a:sym typeface="Klein Bold"/>
            </a:endParaRP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9600" y="2857500"/>
            <a:ext cx="5495925" cy="4124325"/>
          </a:xfrm>
          <a:prstGeom prst="rect">
            <a:avLst/>
          </a:prstGeom>
        </p:spPr>
      </p:pic>
    </p:spTree>
    <p:extLst>
      <p:ext uri="{BB962C8B-B14F-4D97-AF65-F5344CB8AC3E}">
        <p14:creationId xmlns:p14="http://schemas.microsoft.com/office/powerpoint/2010/main" val="185472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7963091" y="5885145"/>
            <a:ext cx="2361819" cy="2361819"/>
          </a:xfrm>
          <a:custGeom>
            <a:avLst/>
            <a:gdLst/>
            <a:ahLst/>
            <a:cxnLst/>
            <a:rect l="l" t="t" r="r" b="b"/>
            <a:pathLst>
              <a:path w="2361819" h="2361819">
                <a:moveTo>
                  <a:pt x="0" y="0"/>
                </a:moveTo>
                <a:lnTo>
                  <a:pt x="2361818" y="0"/>
                </a:lnTo>
                <a:lnTo>
                  <a:pt x="2361818" y="2361819"/>
                </a:lnTo>
                <a:lnTo>
                  <a:pt x="0" y="2361819"/>
                </a:lnTo>
                <a:lnTo>
                  <a:pt x="0" y="0"/>
                </a:lnTo>
                <a:close/>
              </a:path>
            </a:pathLst>
          </a:custGeom>
          <a:blipFill>
            <a:blip r:embed="rId3"/>
            <a:stretch>
              <a:fillRect/>
            </a:stretch>
          </a:blipFill>
        </p:spPr>
      </p:sp>
      <p:sp>
        <p:nvSpPr>
          <p:cNvPr id="5" name="TextBox 5"/>
          <p:cNvSpPr txBox="1"/>
          <p:nvPr/>
        </p:nvSpPr>
        <p:spPr>
          <a:xfrm>
            <a:off x="3491225" y="324855"/>
            <a:ext cx="10944279" cy="608964"/>
          </a:xfrm>
          <a:prstGeom prst="rect">
            <a:avLst/>
          </a:prstGeom>
        </p:spPr>
        <p:txBody>
          <a:bodyPr lIns="0" tIns="0" rIns="0" bIns="0" rtlCol="0" anchor="t">
            <a:spAutoFit/>
          </a:bodyPr>
          <a:lstStyle/>
          <a:p>
            <a:pPr algn="l">
              <a:lnSpc>
                <a:spcPts val="4940"/>
              </a:lnSpc>
            </a:pPr>
            <a:r>
              <a:rPr lang="en-US" sz="3800" b="1">
                <a:solidFill>
                  <a:srgbClr val="FFFFFF"/>
                </a:solidFill>
                <a:latin typeface="Klein Bold"/>
                <a:ea typeface="Klein Bold"/>
                <a:cs typeface="Klein Bold"/>
                <a:sym typeface="Klein Bold"/>
              </a:rPr>
              <a:t>Conception et réalisation  de l’application</a:t>
            </a:r>
          </a:p>
        </p:txBody>
      </p:sp>
      <p:sp>
        <p:nvSpPr>
          <p:cNvPr id="8" name="ZoneTexte 7"/>
          <p:cNvSpPr txBox="1"/>
          <p:nvPr/>
        </p:nvSpPr>
        <p:spPr>
          <a:xfrm>
            <a:off x="17221200" y="9725025"/>
            <a:ext cx="680957" cy="369332"/>
          </a:xfrm>
          <a:prstGeom prst="rect">
            <a:avLst/>
          </a:prstGeom>
          <a:noFill/>
        </p:spPr>
        <p:txBody>
          <a:bodyPr wrap="square" rtlCol="0">
            <a:spAutoFit/>
          </a:bodyPr>
          <a:lstStyle/>
          <a:p>
            <a:r>
              <a:rPr lang="fr-MA" dirty="0"/>
              <a:t>9</a:t>
            </a:r>
            <a:endParaRPr lang="en-US" dirty="0"/>
          </a:p>
        </p:txBody>
      </p:sp>
      <p:sp>
        <p:nvSpPr>
          <p:cNvPr id="9" name="TextBox 5">
            <a:extLst>
              <a:ext uri="{FF2B5EF4-FFF2-40B4-BE49-F238E27FC236}">
                <a16:creationId xmlns:a16="http://schemas.microsoft.com/office/drawing/2014/main" id="{8998E62D-3315-4A32-A35A-7B0FAEDDBB30}"/>
              </a:ext>
            </a:extLst>
          </p:cNvPr>
          <p:cNvSpPr txBox="1"/>
          <p:nvPr/>
        </p:nvSpPr>
        <p:spPr>
          <a:xfrm>
            <a:off x="3453316" y="1866900"/>
            <a:ext cx="11229056" cy="3193182"/>
          </a:xfrm>
          <a:prstGeom prst="rect">
            <a:avLst/>
          </a:prstGeom>
        </p:spPr>
        <p:txBody>
          <a:bodyPr wrap="square" lIns="0" tIns="0" rIns="0" bIns="0" rtlCol="0" anchor="t">
            <a:spAutoFit/>
          </a:bodyPr>
          <a:lstStyle/>
          <a:p>
            <a:pPr algn="ctr">
              <a:lnSpc>
                <a:spcPts val="8277"/>
              </a:lnSpc>
              <a:spcBef>
                <a:spcPct val="0"/>
              </a:spcBef>
            </a:pPr>
            <a:r>
              <a:rPr lang="en-US" sz="8000" b="1" dirty="0" err="1">
                <a:solidFill>
                  <a:srgbClr val="FFC048"/>
                </a:solidFill>
                <a:latin typeface="Cascadia Code SemiBold" panose="020B0609020000020004" pitchFamily="49" charset="0"/>
                <a:ea typeface="Chewy" panose="020B0604020202020204" charset="0"/>
                <a:cs typeface="Cascadia Code SemiBold" panose="020B0609020000020004" pitchFamily="49" charset="0"/>
                <a:sym typeface="Chewy"/>
              </a:rPr>
              <a:t>Démonstration</a:t>
            </a:r>
            <a:r>
              <a:rPr lang="en-US" sz="8000" b="1" dirty="0">
                <a:solidFill>
                  <a:srgbClr val="FFC048"/>
                </a:solidFill>
                <a:latin typeface="Cascadia Code SemiBold" panose="020B0609020000020004" pitchFamily="49" charset="0"/>
                <a:ea typeface="Chewy" panose="020B0604020202020204" charset="0"/>
                <a:cs typeface="Cascadia Code SemiBold" panose="020B0609020000020004" pitchFamily="49" charset="0"/>
                <a:sym typeface="Chewy"/>
              </a:rPr>
              <a:t> </a:t>
            </a:r>
            <a:r>
              <a:rPr lang="en-US" sz="8000" b="1" dirty="0" err="1">
                <a:solidFill>
                  <a:srgbClr val="FFC048"/>
                </a:solidFill>
                <a:latin typeface="Cascadia Code SemiBold" panose="020B0609020000020004" pitchFamily="49" charset="0"/>
                <a:ea typeface="Chewy" panose="020B0604020202020204" charset="0"/>
                <a:cs typeface="Cascadia Code SemiBold" panose="020B0609020000020004" pitchFamily="49" charset="0"/>
                <a:sym typeface="Chewy"/>
              </a:rPr>
              <a:t>en</a:t>
            </a:r>
            <a:r>
              <a:rPr lang="en-US" sz="8000" b="1" dirty="0">
                <a:solidFill>
                  <a:srgbClr val="FFC048"/>
                </a:solidFill>
                <a:latin typeface="Cascadia Code SemiBold" panose="020B0609020000020004" pitchFamily="49" charset="0"/>
                <a:ea typeface="Chewy" panose="020B0604020202020204" charset="0"/>
                <a:cs typeface="Cascadia Code SemiBold" panose="020B0609020000020004" pitchFamily="49" charset="0"/>
                <a:sym typeface="Chewy"/>
              </a:rPr>
              <a:t> direct de </a:t>
            </a:r>
            <a:r>
              <a:rPr lang="en-US" sz="8000" b="1" dirty="0" err="1">
                <a:solidFill>
                  <a:srgbClr val="FFC048"/>
                </a:solidFill>
                <a:latin typeface="Cascadia Code SemiBold" panose="020B0609020000020004" pitchFamily="49" charset="0"/>
                <a:ea typeface="Chewy" panose="020B0604020202020204" charset="0"/>
                <a:cs typeface="Cascadia Code SemiBold" panose="020B0609020000020004" pitchFamily="49" charset="0"/>
                <a:sym typeface="Chewy"/>
              </a:rPr>
              <a:t>l’application</a:t>
            </a:r>
            <a:endParaRPr lang="en-US" sz="8000" b="1" dirty="0">
              <a:solidFill>
                <a:srgbClr val="FFC048"/>
              </a:solidFill>
              <a:latin typeface="Cascadia Code SemiBold" panose="020B0609020000020004" pitchFamily="49" charset="0"/>
              <a:ea typeface="Chewy" panose="020B0604020202020204" charset="0"/>
              <a:cs typeface="Cascadia Code SemiBold" panose="020B0609020000020004" pitchFamily="49" charset="0"/>
              <a:sym typeface="Chew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36888" y="-2058798"/>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3">
              <a:alphaModFix amt="80000"/>
              <a:extLst>
                <a:ext uri="{96DAC541-7B7A-43D3-8B79-37D633B846F1}">
                  <asvg:svgBlip xmlns:asvg="http://schemas.microsoft.com/office/drawing/2016/SVG/main" xmlns="" r:embed="rId4"/>
                </a:ext>
              </a:extLst>
            </a:blip>
            <a:stretch>
              <a:fillRect/>
            </a:stretch>
          </a:blipFill>
          <a:ln cap="sq">
            <a:noFill/>
            <a:prstDash val="solid"/>
            <a:miter/>
          </a:ln>
        </p:spPr>
        <p:txBody>
          <a:bodyPr/>
          <a:lstStyle/>
          <a:p>
            <a:endParaRPr lang="fr-FR" dirty="0"/>
          </a:p>
        </p:txBody>
      </p:sp>
      <p:sp>
        <p:nvSpPr>
          <p:cNvPr id="3" name="TextBox 3"/>
          <p:cNvSpPr txBox="1"/>
          <p:nvPr/>
        </p:nvSpPr>
        <p:spPr>
          <a:xfrm>
            <a:off x="1717792" y="4426117"/>
            <a:ext cx="5534402" cy="990600"/>
          </a:xfrm>
          <a:prstGeom prst="rect">
            <a:avLst/>
          </a:prstGeom>
        </p:spPr>
        <p:txBody>
          <a:bodyPr lIns="0" tIns="0" rIns="0" bIns="0" rtlCol="0" anchor="t">
            <a:spAutoFit/>
          </a:bodyPr>
          <a:lstStyle/>
          <a:p>
            <a:pPr algn="l">
              <a:lnSpc>
                <a:spcPts val="7800"/>
              </a:lnSpc>
            </a:pPr>
            <a:r>
              <a:rPr lang="en-US" sz="6000" b="1" dirty="0">
                <a:solidFill>
                  <a:srgbClr val="FFFFFF"/>
                </a:solidFill>
                <a:latin typeface="Klein Bold"/>
                <a:ea typeface="Klein Bold"/>
                <a:cs typeface="Klein Bold"/>
                <a:sym typeface="Klein Bold"/>
              </a:rPr>
              <a:t>Plan </a:t>
            </a:r>
          </a:p>
        </p:txBody>
      </p:sp>
      <p:sp>
        <p:nvSpPr>
          <p:cNvPr id="4" name="TextBox 4"/>
          <p:cNvSpPr txBox="1"/>
          <p:nvPr/>
        </p:nvSpPr>
        <p:spPr>
          <a:xfrm>
            <a:off x="5635087" y="3860442"/>
            <a:ext cx="5677614" cy="654049"/>
          </a:xfrm>
          <a:prstGeom prst="rect">
            <a:avLst/>
          </a:prstGeom>
        </p:spPr>
        <p:txBody>
          <a:bodyPr lIns="0" tIns="0" rIns="0" bIns="0" rtlCol="0" anchor="t">
            <a:spAutoFit/>
          </a:bodyPr>
          <a:lstStyle/>
          <a:p>
            <a:pPr algn="l">
              <a:lnSpc>
                <a:spcPts val="5200"/>
              </a:lnSpc>
              <a:spcBef>
                <a:spcPct val="0"/>
              </a:spcBef>
            </a:pPr>
            <a:r>
              <a:rPr lang="en-US" sz="4000" b="1" u="none" strike="noStrike" dirty="0">
                <a:solidFill>
                  <a:srgbClr val="265DA7"/>
                </a:solidFill>
                <a:latin typeface="Klein Bold"/>
                <a:ea typeface="Klein Bold"/>
                <a:cs typeface="Klein Bold"/>
                <a:sym typeface="Klein Bold"/>
              </a:rPr>
              <a:t>2. Context du </a:t>
            </a:r>
            <a:r>
              <a:rPr lang="en-US" sz="4000" b="1" u="none" strike="noStrike" dirty="0" err="1">
                <a:solidFill>
                  <a:srgbClr val="265DA7"/>
                </a:solidFill>
                <a:latin typeface="Klein Bold"/>
                <a:ea typeface="Klein Bold"/>
                <a:cs typeface="Klein Bold"/>
                <a:sym typeface="Klein Bold"/>
              </a:rPr>
              <a:t>projet</a:t>
            </a:r>
            <a:r>
              <a:rPr lang="en-US" sz="4000" b="1" u="none" strike="noStrike" dirty="0">
                <a:solidFill>
                  <a:srgbClr val="265DA7"/>
                </a:solidFill>
                <a:latin typeface="Klein Bold"/>
                <a:ea typeface="Klein Bold"/>
                <a:cs typeface="Klein Bold"/>
                <a:sym typeface="Klein Bold"/>
              </a:rPr>
              <a:t> </a:t>
            </a:r>
          </a:p>
        </p:txBody>
      </p:sp>
      <p:sp>
        <p:nvSpPr>
          <p:cNvPr id="5" name="TextBox 5"/>
          <p:cNvSpPr txBox="1"/>
          <p:nvPr/>
        </p:nvSpPr>
        <p:spPr>
          <a:xfrm>
            <a:off x="3851472" y="8766809"/>
            <a:ext cx="3567232" cy="654049"/>
          </a:xfrm>
          <a:prstGeom prst="rect">
            <a:avLst/>
          </a:prstGeom>
        </p:spPr>
        <p:txBody>
          <a:bodyPr lIns="0" tIns="0" rIns="0" bIns="0" rtlCol="0" anchor="t">
            <a:spAutoFit/>
          </a:bodyPr>
          <a:lstStyle/>
          <a:p>
            <a:pPr algn="l">
              <a:lnSpc>
                <a:spcPts val="5200"/>
              </a:lnSpc>
              <a:spcBef>
                <a:spcPct val="0"/>
              </a:spcBef>
            </a:pPr>
            <a:r>
              <a:rPr lang="en-US" sz="4000" b="1" u="none" strike="noStrike" dirty="0">
                <a:solidFill>
                  <a:srgbClr val="3B91C5"/>
                </a:solidFill>
                <a:latin typeface="Klein Bold"/>
                <a:ea typeface="Klein Bold"/>
                <a:cs typeface="Klein Bold"/>
                <a:sym typeface="Klein Bold"/>
              </a:rPr>
              <a:t>4. Conclusion</a:t>
            </a:r>
            <a:r>
              <a:rPr lang="en-US" sz="4000" b="1" u="none" strike="noStrike" dirty="0">
                <a:solidFill>
                  <a:srgbClr val="153969"/>
                </a:solidFill>
                <a:latin typeface="Klein Bold"/>
                <a:ea typeface="Klein Bold"/>
                <a:cs typeface="Klein Bold"/>
                <a:sym typeface="Klein Bold"/>
              </a:rPr>
              <a:t> </a:t>
            </a:r>
          </a:p>
        </p:txBody>
      </p:sp>
      <p:sp>
        <p:nvSpPr>
          <p:cNvPr id="6" name="TextBox 6"/>
          <p:cNvSpPr txBox="1"/>
          <p:nvPr/>
        </p:nvSpPr>
        <p:spPr>
          <a:xfrm>
            <a:off x="5635087" y="5985013"/>
            <a:ext cx="10104337" cy="1311274"/>
          </a:xfrm>
          <a:prstGeom prst="rect">
            <a:avLst/>
          </a:prstGeom>
        </p:spPr>
        <p:txBody>
          <a:bodyPr lIns="0" tIns="0" rIns="0" bIns="0" rtlCol="0" anchor="t">
            <a:spAutoFit/>
          </a:bodyPr>
          <a:lstStyle/>
          <a:p>
            <a:pPr algn="l">
              <a:lnSpc>
                <a:spcPts val="5200"/>
              </a:lnSpc>
              <a:spcBef>
                <a:spcPct val="0"/>
              </a:spcBef>
            </a:pPr>
            <a:r>
              <a:rPr lang="en-US" sz="4000" b="1" u="none" strike="noStrike" dirty="0">
                <a:solidFill>
                  <a:srgbClr val="22739A"/>
                </a:solidFill>
                <a:latin typeface="Klein Bold"/>
                <a:ea typeface="Klein Bold"/>
                <a:cs typeface="Klein Bold"/>
                <a:sym typeface="Klein Bold"/>
              </a:rPr>
              <a:t>3. Conception et </a:t>
            </a:r>
            <a:r>
              <a:rPr lang="en-US" sz="4000" b="1" u="none" strike="noStrike" dirty="0" err="1">
                <a:solidFill>
                  <a:srgbClr val="22739A"/>
                </a:solidFill>
                <a:latin typeface="Klein Bold"/>
                <a:ea typeface="Klein Bold"/>
                <a:cs typeface="Klein Bold"/>
                <a:sym typeface="Klein Bold"/>
              </a:rPr>
              <a:t>réalisation</a:t>
            </a:r>
            <a:r>
              <a:rPr lang="en-US" sz="4000" b="1" u="none" strike="noStrike" dirty="0">
                <a:solidFill>
                  <a:srgbClr val="22739A"/>
                </a:solidFill>
                <a:latin typeface="Klein Bold"/>
                <a:ea typeface="Klein Bold"/>
                <a:cs typeface="Klein Bold"/>
                <a:sym typeface="Klein Bold"/>
              </a:rPr>
              <a:t> de </a:t>
            </a:r>
            <a:r>
              <a:rPr lang="en-US" sz="4000" b="1" u="none" strike="noStrike" dirty="0" err="1" smtClean="0">
                <a:solidFill>
                  <a:srgbClr val="22739A"/>
                </a:solidFill>
                <a:latin typeface="Klein Bold"/>
                <a:ea typeface="Klein Bold"/>
                <a:cs typeface="Klein Bold"/>
                <a:sym typeface="Klein Bold"/>
              </a:rPr>
              <a:t>l’application</a:t>
            </a:r>
            <a:endParaRPr lang="en-US" sz="4000" b="1" u="none" strike="noStrike" dirty="0">
              <a:solidFill>
                <a:srgbClr val="22739A"/>
              </a:solidFill>
              <a:latin typeface="Klein Bold"/>
              <a:ea typeface="Klein Bold"/>
              <a:cs typeface="Klein Bold"/>
              <a:sym typeface="Klein Bold"/>
            </a:endParaRPr>
          </a:p>
        </p:txBody>
      </p:sp>
      <p:sp>
        <p:nvSpPr>
          <p:cNvPr id="7" name="TextBox 7"/>
          <p:cNvSpPr txBox="1"/>
          <p:nvPr/>
        </p:nvSpPr>
        <p:spPr>
          <a:xfrm>
            <a:off x="3496248" y="1406168"/>
            <a:ext cx="3755946" cy="666849"/>
          </a:xfrm>
          <a:prstGeom prst="rect">
            <a:avLst/>
          </a:prstGeom>
        </p:spPr>
        <p:txBody>
          <a:bodyPr lIns="0" tIns="0" rIns="0" bIns="0" rtlCol="0" anchor="t">
            <a:spAutoFit/>
          </a:bodyPr>
          <a:lstStyle/>
          <a:p>
            <a:pPr algn="l">
              <a:lnSpc>
                <a:spcPts val="5200"/>
              </a:lnSpc>
              <a:spcBef>
                <a:spcPct val="0"/>
              </a:spcBef>
            </a:pPr>
            <a:r>
              <a:rPr lang="en-US" sz="4000" b="1" dirty="0">
                <a:solidFill>
                  <a:schemeClr val="accent1">
                    <a:lumMod val="75000"/>
                  </a:schemeClr>
                </a:solidFill>
                <a:latin typeface="Klein Bold"/>
                <a:ea typeface="Klein Bold"/>
                <a:cs typeface="Klein Bold"/>
                <a:sym typeface="Klein Bold"/>
              </a:rPr>
              <a:t>1.</a:t>
            </a:r>
            <a:r>
              <a:rPr lang="en-US" sz="4000" b="1" u="none" strike="noStrike" dirty="0">
                <a:solidFill>
                  <a:schemeClr val="accent1">
                    <a:lumMod val="75000"/>
                  </a:schemeClr>
                </a:solidFill>
                <a:latin typeface="Klein Bold"/>
                <a:ea typeface="Klein Bold"/>
                <a:cs typeface="Klein Bold"/>
                <a:sym typeface="Klein Bold"/>
              </a:rPr>
              <a:t>Introduction</a:t>
            </a:r>
            <a:r>
              <a:rPr lang="en-US" sz="4000" b="1" u="none" strike="noStrike" dirty="0">
                <a:solidFill>
                  <a:srgbClr val="0D2647"/>
                </a:solidFill>
                <a:latin typeface="Klein Bold"/>
                <a:ea typeface="Klein Bold"/>
                <a:cs typeface="Klein Bold"/>
                <a:sym typeface="Klein Bold"/>
              </a:rPr>
              <a:t> </a:t>
            </a:r>
          </a:p>
        </p:txBody>
      </p:sp>
      <p:sp>
        <p:nvSpPr>
          <p:cNvPr id="8" name="Freeform 8"/>
          <p:cNvSpPr/>
          <p:nvPr/>
        </p:nvSpPr>
        <p:spPr>
          <a:xfrm rot="-5400000">
            <a:off x="13144501" y="991293"/>
            <a:ext cx="10287000" cy="8304415"/>
          </a:xfrm>
          <a:custGeom>
            <a:avLst/>
            <a:gdLst/>
            <a:ahLst/>
            <a:cxnLst/>
            <a:rect l="l" t="t" r="r" b="b"/>
            <a:pathLst>
              <a:path w="10287000" h="8304415">
                <a:moveTo>
                  <a:pt x="0" y="0"/>
                </a:moveTo>
                <a:lnTo>
                  <a:pt x="10287000" y="0"/>
                </a:lnTo>
                <a:lnTo>
                  <a:pt x="10287000" y="8304414"/>
                </a:lnTo>
                <a:lnTo>
                  <a:pt x="0" y="8304414"/>
                </a:lnTo>
                <a:lnTo>
                  <a:pt x="0" y="0"/>
                </a:lnTo>
                <a:close/>
              </a:path>
            </a:pathLst>
          </a:custGeom>
          <a:blipFill>
            <a:blip r:embed="rId5">
              <a:alphaModFix amt="84000"/>
              <a:extLst>
                <a:ext uri="{96DAC541-7B7A-43D3-8B79-37D633B846F1}">
                  <asvg:svgBlip xmlns:asvg="http://schemas.microsoft.com/office/drawing/2016/SVG/main" xmlns="" r:embed="rId6"/>
                </a:ext>
              </a:extLst>
            </a:blip>
            <a:stretch>
              <a:fillRect/>
            </a:stretch>
          </a:blipFill>
        </p:spPr>
      </p:sp>
      <p:sp>
        <p:nvSpPr>
          <p:cNvPr id="11" name="ZoneTexte 10"/>
          <p:cNvSpPr txBox="1"/>
          <p:nvPr/>
        </p:nvSpPr>
        <p:spPr>
          <a:xfrm>
            <a:off x="17221200" y="9725025"/>
            <a:ext cx="680957" cy="369332"/>
          </a:xfrm>
          <a:prstGeom prst="rect">
            <a:avLst/>
          </a:prstGeom>
          <a:noFill/>
        </p:spPr>
        <p:txBody>
          <a:bodyPr wrap="square" rtlCol="0">
            <a:spAutoFit/>
          </a:bodyPr>
          <a:lstStyle/>
          <a:p>
            <a:r>
              <a:rPr lang="fr-MA" dirty="0"/>
              <a:t>2</a:t>
            </a: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246504" y="-13945429"/>
            <a:ext cx="17433720" cy="17433720"/>
          </a:xfrm>
          <a:custGeom>
            <a:avLst/>
            <a:gdLst/>
            <a:ahLst/>
            <a:cxnLst/>
            <a:rect l="l" t="t" r="r" b="b"/>
            <a:pathLst>
              <a:path w="17433720" h="17433720">
                <a:moveTo>
                  <a:pt x="0" y="0"/>
                </a:moveTo>
                <a:lnTo>
                  <a:pt x="17433720" y="0"/>
                </a:lnTo>
                <a:lnTo>
                  <a:pt x="17433720" y="17433719"/>
                </a:lnTo>
                <a:lnTo>
                  <a:pt x="0" y="17433719"/>
                </a:lnTo>
                <a:lnTo>
                  <a:pt x="0" y="0"/>
                </a:lnTo>
                <a:close/>
              </a:path>
            </a:pathLst>
          </a:custGeom>
          <a:blipFill>
            <a:blip r:embed="rId3">
              <a:alphaModFix amt="80000"/>
              <a:extLst>
                <a:ext uri="{96DAC541-7B7A-43D3-8B79-37D633B846F1}">
                  <asvg:svgBlip xmlns:asvg="http://schemas.microsoft.com/office/drawing/2016/SVG/main" xmlns="" r:embed="rId4"/>
                </a:ext>
              </a:extLst>
            </a:blip>
            <a:stretch>
              <a:fillRect/>
            </a:stretch>
          </a:blipFill>
          <a:ln cap="sq">
            <a:noFill/>
            <a:prstDash val="solid"/>
            <a:miter/>
          </a:ln>
        </p:spPr>
      </p:sp>
      <p:sp>
        <p:nvSpPr>
          <p:cNvPr id="3" name="Freeform 3"/>
          <p:cNvSpPr/>
          <p:nvPr/>
        </p:nvSpPr>
        <p:spPr>
          <a:xfrm>
            <a:off x="4920574" y="3029570"/>
            <a:ext cx="1087554" cy="1087554"/>
          </a:xfrm>
          <a:custGeom>
            <a:avLst/>
            <a:gdLst/>
            <a:ahLst/>
            <a:cxnLst/>
            <a:rect l="l" t="t" r="r" b="b"/>
            <a:pathLst>
              <a:path w="1087554" h="1087554">
                <a:moveTo>
                  <a:pt x="0" y="0"/>
                </a:moveTo>
                <a:lnTo>
                  <a:pt x="1087554" y="0"/>
                </a:lnTo>
                <a:lnTo>
                  <a:pt x="1087554" y="1087555"/>
                </a:lnTo>
                <a:lnTo>
                  <a:pt x="0" y="1087555"/>
                </a:lnTo>
                <a:lnTo>
                  <a:pt x="0" y="0"/>
                </a:lnTo>
                <a:close/>
              </a:path>
            </a:pathLst>
          </a:custGeom>
          <a:blipFill>
            <a:blip r:embed="rId5"/>
            <a:stretch>
              <a:fillRect/>
            </a:stretch>
          </a:blipFill>
        </p:spPr>
      </p:sp>
      <p:sp>
        <p:nvSpPr>
          <p:cNvPr id="4" name="Freeform 4"/>
          <p:cNvSpPr/>
          <p:nvPr/>
        </p:nvSpPr>
        <p:spPr>
          <a:xfrm>
            <a:off x="4984500" y="5189247"/>
            <a:ext cx="1023628" cy="1023628"/>
          </a:xfrm>
          <a:custGeom>
            <a:avLst/>
            <a:gdLst/>
            <a:ahLst/>
            <a:cxnLst/>
            <a:rect l="l" t="t" r="r" b="b"/>
            <a:pathLst>
              <a:path w="1023628" h="1023628">
                <a:moveTo>
                  <a:pt x="0" y="0"/>
                </a:moveTo>
                <a:lnTo>
                  <a:pt x="1023628" y="0"/>
                </a:lnTo>
                <a:lnTo>
                  <a:pt x="1023628" y="1023628"/>
                </a:lnTo>
                <a:lnTo>
                  <a:pt x="0" y="1023628"/>
                </a:lnTo>
                <a:lnTo>
                  <a:pt x="0" y="0"/>
                </a:lnTo>
                <a:close/>
              </a:path>
            </a:pathLst>
          </a:custGeom>
          <a:blipFill>
            <a:blip r:embed="rId6"/>
            <a:stretch>
              <a:fillRect/>
            </a:stretch>
          </a:blipFill>
        </p:spPr>
      </p:sp>
      <p:sp>
        <p:nvSpPr>
          <p:cNvPr id="5" name="Freeform 5"/>
          <p:cNvSpPr/>
          <p:nvPr/>
        </p:nvSpPr>
        <p:spPr>
          <a:xfrm>
            <a:off x="4978855" y="7377061"/>
            <a:ext cx="1034917" cy="1034917"/>
          </a:xfrm>
          <a:custGeom>
            <a:avLst/>
            <a:gdLst/>
            <a:ahLst/>
            <a:cxnLst/>
            <a:rect l="l" t="t" r="r" b="b"/>
            <a:pathLst>
              <a:path w="1034917" h="1034917">
                <a:moveTo>
                  <a:pt x="0" y="0"/>
                </a:moveTo>
                <a:lnTo>
                  <a:pt x="1034918" y="0"/>
                </a:lnTo>
                <a:lnTo>
                  <a:pt x="1034918" y="1034917"/>
                </a:lnTo>
                <a:lnTo>
                  <a:pt x="0" y="1034917"/>
                </a:lnTo>
                <a:lnTo>
                  <a:pt x="0" y="0"/>
                </a:lnTo>
                <a:close/>
              </a:path>
            </a:pathLst>
          </a:custGeom>
          <a:blipFill>
            <a:blip r:embed="rId7"/>
            <a:stretch>
              <a:fillRect/>
            </a:stretch>
          </a:blipFill>
        </p:spPr>
      </p:sp>
      <p:sp>
        <p:nvSpPr>
          <p:cNvPr id="6" name="TextBox 6"/>
          <p:cNvSpPr txBox="1"/>
          <p:nvPr/>
        </p:nvSpPr>
        <p:spPr>
          <a:xfrm>
            <a:off x="3491225" y="324855"/>
            <a:ext cx="10944279" cy="608964"/>
          </a:xfrm>
          <a:prstGeom prst="rect">
            <a:avLst/>
          </a:prstGeom>
        </p:spPr>
        <p:txBody>
          <a:bodyPr lIns="0" tIns="0" rIns="0" bIns="0" rtlCol="0" anchor="t">
            <a:spAutoFit/>
          </a:bodyPr>
          <a:lstStyle/>
          <a:p>
            <a:pPr algn="ctr">
              <a:lnSpc>
                <a:spcPts val="4940"/>
              </a:lnSpc>
            </a:pPr>
            <a:r>
              <a:rPr lang="en-US" sz="3800" b="1">
                <a:solidFill>
                  <a:srgbClr val="FFFFFF"/>
                </a:solidFill>
                <a:latin typeface="Klein Bold"/>
                <a:ea typeface="Klein Bold"/>
                <a:cs typeface="Klein Bold"/>
                <a:sym typeface="Klein Bold"/>
              </a:rPr>
              <a:t>Conclusion </a:t>
            </a:r>
          </a:p>
        </p:txBody>
      </p:sp>
      <p:sp>
        <p:nvSpPr>
          <p:cNvPr id="7" name="TextBox 7"/>
          <p:cNvSpPr txBox="1"/>
          <p:nvPr/>
        </p:nvSpPr>
        <p:spPr>
          <a:xfrm>
            <a:off x="9220200" y="3161449"/>
            <a:ext cx="5909786" cy="984249"/>
          </a:xfrm>
          <a:prstGeom prst="rect">
            <a:avLst/>
          </a:prstGeom>
        </p:spPr>
        <p:txBody>
          <a:bodyPr lIns="0" tIns="0" rIns="0" bIns="0" rtlCol="0" anchor="t">
            <a:spAutoFit/>
          </a:bodyPr>
          <a:lstStyle/>
          <a:p>
            <a:pPr algn="l">
              <a:lnSpc>
                <a:spcPts val="2600"/>
              </a:lnSpc>
              <a:spcBef>
                <a:spcPct val="0"/>
              </a:spcBef>
            </a:pPr>
            <a:r>
              <a:rPr lang="en-US" sz="2000" b="1" dirty="0">
                <a:solidFill>
                  <a:srgbClr val="000000"/>
                </a:solidFill>
                <a:latin typeface="Klein Bold"/>
                <a:ea typeface="Klein Bold"/>
                <a:cs typeface="Klein Bold"/>
                <a:sym typeface="Klein Bold"/>
              </a:rPr>
              <a:t>· </a:t>
            </a:r>
            <a:r>
              <a:rPr lang="en-US" sz="2000" b="1" dirty="0" err="1">
                <a:solidFill>
                  <a:srgbClr val="000000"/>
                </a:solidFill>
                <a:latin typeface="Klein Bold"/>
                <a:ea typeface="Klein Bold"/>
                <a:cs typeface="Klein Bold"/>
                <a:sym typeface="Klein Bold"/>
              </a:rPr>
              <a:t>Développement</a:t>
            </a:r>
            <a:r>
              <a:rPr lang="en-US" sz="2000" b="1" dirty="0">
                <a:solidFill>
                  <a:srgbClr val="000000"/>
                </a:solidFill>
                <a:latin typeface="Klein Bold"/>
                <a:ea typeface="Klein Bold"/>
                <a:cs typeface="Klein Bold"/>
                <a:sym typeface="Klein Bold"/>
              </a:rPr>
              <a:t> de </a:t>
            </a:r>
            <a:r>
              <a:rPr lang="en-US" sz="2000" b="1" dirty="0" err="1">
                <a:solidFill>
                  <a:srgbClr val="000000"/>
                </a:solidFill>
                <a:latin typeface="Klein Bold"/>
                <a:ea typeface="Klein Bold"/>
                <a:cs typeface="Klein Bold"/>
                <a:sym typeface="Klein Bold"/>
              </a:rPr>
              <a:t>Compétences</a:t>
            </a:r>
            <a:r>
              <a:rPr lang="en-US" sz="2000" b="1" dirty="0">
                <a:solidFill>
                  <a:srgbClr val="000000"/>
                </a:solidFill>
                <a:latin typeface="Klein Bold"/>
                <a:ea typeface="Klein Bold"/>
                <a:cs typeface="Klein Bold"/>
                <a:sym typeface="Klein Bold"/>
              </a:rPr>
              <a:t> Techniques</a:t>
            </a:r>
          </a:p>
          <a:p>
            <a:pPr algn="l">
              <a:lnSpc>
                <a:spcPts val="2600"/>
              </a:lnSpc>
              <a:spcBef>
                <a:spcPct val="0"/>
              </a:spcBef>
            </a:pPr>
            <a:r>
              <a:rPr lang="en-US" sz="2000" b="1" dirty="0">
                <a:solidFill>
                  <a:srgbClr val="000000"/>
                </a:solidFill>
                <a:latin typeface="Klein Bold"/>
                <a:ea typeface="Klein Bold"/>
                <a:cs typeface="Klein Bold"/>
                <a:sym typeface="Klein Bold"/>
              </a:rPr>
              <a:t> </a:t>
            </a:r>
          </a:p>
          <a:p>
            <a:pPr algn="l">
              <a:lnSpc>
                <a:spcPts val="2600"/>
              </a:lnSpc>
              <a:spcBef>
                <a:spcPct val="0"/>
              </a:spcBef>
            </a:pPr>
            <a:endParaRPr lang="en-US" sz="2000" b="1" dirty="0">
              <a:solidFill>
                <a:srgbClr val="000000"/>
              </a:solidFill>
              <a:latin typeface="Klein Bold"/>
              <a:ea typeface="Klein Bold"/>
              <a:cs typeface="Klein Bold"/>
              <a:sym typeface="Klein Bold"/>
            </a:endParaRPr>
          </a:p>
        </p:txBody>
      </p:sp>
      <p:sp>
        <p:nvSpPr>
          <p:cNvPr id="8" name="TextBox 8"/>
          <p:cNvSpPr txBox="1"/>
          <p:nvPr/>
        </p:nvSpPr>
        <p:spPr>
          <a:xfrm>
            <a:off x="9220200" y="5536953"/>
            <a:ext cx="5348407" cy="660399"/>
          </a:xfrm>
          <a:prstGeom prst="rect">
            <a:avLst/>
          </a:prstGeom>
        </p:spPr>
        <p:txBody>
          <a:bodyPr lIns="0" tIns="0" rIns="0" bIns="0" rtlCol="0" anchor="t">
            <a:spAutoFit/>
          </a:bodyPr>
          <a:lstStyle/>
          <a:p>
            <a:pPr marL="0" lvl="0" indent="0" algn="l">
              <a:lnSpc>
                <a:spcPts val="2600"/>
              </a:lnSpc>
              <a:spcBef>
                <a:spcPct val="0"/>
              </a:spcBef>
            </a:pPr>
            <a:r>
              <a:rPr lang="en-US" sz="2000" b="1" u="none" strike="noStrike" dirty="0">
                <a:solidFill>
                  <a:srgbClr val="000000"/>
                </a:solidFill>
                <a:latin typeface="Klein Bold"/>
                <a:ea typeface="Klein Bold"/>
                <a:cs typeface="Klein Bold"/>
                <a:sym typeface="Klein Bold"/>
              </a:rPr>
              <a:t>· </a:t>
            </a:r>
            <a:r>
              <a:rPr lang="en-US" sz="2000" b="1" u="none" strike="noStrike" dirty="0" err="1">
                <a:solidFill>
                  <a:srgbClr val="000000"/>
                </a:solidFill>
                <a:latin typeface="Klein Bold"/>
                <a:ea typeface="Klein Bold"/>
                <a:cs typeface="Klein Bold"/>
                <a:sym typeface="Klein Bold"/>
              </a:rPr>
              <a:t>Compréhension</a:t>
            </a:r>
            <a:r>
              <a:rPr lang="en-US" sz="2000" b="1" u="none" strike="noStrike" dirty="0">
                <a:solidFill>
                  <a:srgbClr val="000000"/>
                </a:solidFill>
                <a:latin typeface="Klein Bold"/>
                <a:ea typeface="Klein Bold"/>
                <a:cs typeface="Klein Bold"/>
                <a:sym typeface="Klein Bold"/>
              </a:rPr>
              <a:t> des </a:t>
            </a:r>
            <a:r>
              <a:rPr lang="en-US" sz="2000" b="1" u="none" strike="noStrike" dirty="0" err="1">
                <a:solidFill>
                  <a:srgbClr val="000000"/>
                </a:solidFill>
                <a:latin typeface="Klein Bold"/>
                <a:ea typeface="Klein Bold"/>
                <a:cs typeface="Klein Bold"/>
                <a:sym typeface="Klein Bold"/>
              </a:rPr>
              <a:t>Processus</a:t>
            </a:r>
            <a:r>
              <a:rPr lang="en-US" sz="2000" b="1" u="none" strike="noStrike" dirty="0">
                <a:solidFill>
                  <a:srgbClr val="000000"/>
                </a:solidFill>
                <a:latin typeface="Klein Bold"/>
                <a:ea typeface="Klein Bold"/>
                <a:cs typeface="Klein Bold"/>
                <a:sym typeface="Klein Bold"/>
              </a:rPr>
              <a:t> </a:t>
            </a:r>
            <a:r>
              <a:rPr lang="en-US" sz="2000" b="1" u="none" strike="noStrike" dirty="0" err="1">
                <a:solidFill>
                  <a:srgbClr val="000000"/>
                </a:solidFill>
                <a:latin typeface="Klein Bold"/>
                <a:ea typeface="Klein Bold"/>
                <a:cs typeface="Klein Bold"/>
                <a:sym typeface="Klein Bold"/>
              </a:rPr>
              <a:t>Bancaires</a:t>
            </a:r>
            <a:r>
              <a:rPr lang="en-US" sz="2000" b="1" u="none" strike="noStrike" dirty="0">
                <a:solidFill>
                  <a:srgbClr val="000000"/>
                </a:solidFill>
                <a:latin typeface="Klein Bold"/>
                <a:ea typeface="Klein Bold"/>
                <a:cs typeface="Klein Bold"/>
                <a:sym typeface="Klein Bold"/>
              </a:rPr>
              <a:t> </a:t>
            </a:r>
          </a:p>
          <a:p>
            <a:pPr marL="0" lvl="0" indent="0" algn="l">
              <a:lnSpc>
                <a:spcPts val="2600"/>
              </a:lnSpc>
              <a:spcBef>
                <a:spcPct val="0"/>
              </a:spcBef>
            </a:pPr>
            <a:endParaRPr lang="en-US" sz="2000" b="1" u="none" strike="noStrike" dirty="0">
              <a:solidFill>
                <a:srgbClr val="000000"/>
              </a:solidFill>
              <a:latin typeface="Klein Bold"/>
              <a:ea typeface="Klein Bold"/>
              <a:cs typeface="Klein Bold"/>
              <a:sym typeface="Klein Bold"/>
            </a:endParaRPr>
          </a:p>
        </p:txBody>
      </p:sp>
      <p:sp>
        <p:nvSpPr>
          <p:cNvPr id="9" name="TextBox 9"/>
          <p:cNvSpPr txBox="1"/>
          <p:nvPr/>
        </p:nvSpPr>
        <p:spPr>
          <a:xfrm>
            <a:off x="9276411" y="7396259"/>
            <a:ext cx="2375773" cy="336549"/>
          </a:xfrm>
          <a:prstGeom prst="rect">
            <a:avLst/>
          </a:prstGeom>
        </p:spPr>
        <p:txBody>
          <a:bodyPr lIns="0" tIns="0" rIns="0" bIns="0" rtlCol="0" anchor="t">
            <a:spAutoFit/>
          </a:bodyPr>
          <a:lstStyle/>
          <a:p>
            <a:pPr marL="0" lvl="0" indent="0" algn="l">
              <a:lnSpc>
                <a:spcPts val="2600"/>
              </a:lnSpc>
              <a:spcBef>
                <a:spcPct val="0"/>
              </a:spcBef>
            </a:pPr>
            <a:r>
              <a:rPr lang="en-US" sz="2000" b="1" u="none" strike="noStrike" dirty="0">
                <a:solidFill>
                  <a:srgbClr val="000000"/>
                </a:solidFill>
                <a:latin typeface="Klein Bold"/>
                <a:ea typeface="Klein Bold"/>
                <a:cs typeface="Klein Bold"/>
                <a:sym typeface="Klein Bold"/>
              </a:rPr>
              <a:t>· Travail </a:t>
            </a:r>
            <a:r>
              <a:rPr lang="en-US" sz="2000" b="1" u="none" strike="noStrike" dirty="0" err="1">
                <a:solidFill>
                  <a:srgbClr val="000000"/>
                </a:solidFill>
                <a:latin typeface="Klein Bold"/>
                <a:ea typeface="Klein Bold"/>
                <a:cs typeface="Klein Bold"/>
                <a:sym typeface="Klein Bold"/>
              </a:rPr>
              <a:t>en</a:t>
            </a:r>
            <a:r>
              <a:rPr lang="en-US" sz="2000" b="1" u="none" strike="noStrike" dirty="0">
                <a:solidFill>
                  <a:srgbClr val="000000"/>
                </a:solidFill>
                <a:latin typeface="Klein Bold"/>
                <a:ea typeface="Klein Bold"/>
                <a:cs typeface="Klein Bold"/>
                <a:sym typeface="Klein Bold"/>
              </a:rPr>
              <a:t> </a:t>
            </a:r>
            <a:r>
              <a:rPr lang="en-US" sz="2000" b="1" u="none" strike="noStrike" dirty="0" err="1">
                <a:solidFill>
                  <a:srgbClr val="000000"/>
                </a:solidFill>
                <a:latin typeface="Klein Bold"/>
                <a:ea typeface="Klein Bold"/>
                <a:cs typeface="Klein Bold"/>
                <a:sym typeface="Klein Bold"/>
              </a:rPr>
              <a:t>Équipe</a:t>
            </a:r>
            <a:r>
              <a:rPr lang="en-US" sz="2000" b="1" u="none" strike="noStrike" dirty="0">
                <a:solidFill>
                  <a:srgbClr val="000000"/>
                </a:solidFill>
                <a:latin typeface="Klein Bold"/>
                <a:ea typeface="Klein Bold"/>
                <a:cs typeface="Klein Bold"/>
                <a:sym typeface="Klein Bold"/>
              </a:rPr>
              <a:t> </a:t>
            </a:r>
          </a:p>
        </p:txBody>
      </p:sp>
      <p:sp>
        <p:nvSpPr>
          <p:cNvPr id="12" name="ZoneTexte 11"/>
          <p:cNvSpPr txBox="1"/>
          <p:nvPr/>
        </p:nvSpPr>
        <p:spPr>
          <a:xfrm>
            <a:off x="17221200" y="9725025"/>
            <a:ext cx="680957" cy="369332"/>
          </a:xfrm>
          <a:prstGeom prst="rect">
            <a:avLst/>
          </a:prstGeom>
          <a:noFill/>
        </p:spPr>
        <p:txBody>
          <a:bodyPr wrap="square" rtlCol="0">
            <a:spAutoFit/>
          </a:bodyPr>
          <a:lstStyle/>
          <a:p>
            <a:r>
              <a:rPr lang="fr-MA" dirty="0"/>
              <a:t>10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par>
                                <p:cTn id="17" presetID="21"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ZoneTexte 161">
            <a:extLst>
              <a:ext uri="{FF2B5EF4-FFF2-40B4-BE49-F238E27FC236}">
                <a16:creationId xmlns:a16="http://schemas.microsoft.com/office/drawing/2014/main" id="{851EAA2B-282A-4CD4-8186-02B7FFF15134}"/>
              </a:ext>
            </a:extLst>
          </p:cNvPr>
          <p:cNvSpPr txBox="1"/>
          <p:nvPr/>
        </p:nvSpPr>
        <p:spPr>
          <a:xfrm>
            <a:off x="1752601" y="2400300"/>
            <a:ext cx="7086600" cy="6001643"/>
          </a:xfrm>
          <a:prstGeom prst="rect">
            <a:avLst/>
          </a:prstGeom>
          <a:noFill/>
        </p:spPr>
        <p:txBody>
          <a:bodyPr wrap="square" rtlCol="0">
            <a:spAutoFit/>
          </a:bodyPr>
          <a:lstStyle/>
          <a:p>
            <a:r>
              <a:rPr lang="fr-FR" sz="9600" dirty="0">
                <a:solidFill>
                  <a:srgbClr val="0070C0"/>
                </a:solidFill>
                <a:latin typeface="Algerian" panose="04020705040A02060702" pitchFamily="82" charset="0"/>
              </a:rPr>
              <a:t>MERCI</a:t>
            </a:r>
          </a:p>
          <a:p>
            <a:r>
              <a:rPr lang="fr-FR" sz="9600" dirty="0">
                <a:solidFill>
                  <a:srgbClr val="0070C0"/>
                </a:solidFill>
                <a:latin typeface="Algerian" panose="04020705040A02060702" pitchFamily="82" charset="0"/>
              </a:rPr>
              <a:t>POUR VOTRE ATTENTION</a:t>
            </a:r>
          </a:p>
        </p:txBody>
      </p:sp>
      <p:grpSp>
        <p:nvGrpSpPr>
          <p:cNvPr id="174" name="Groupe 173">
            <a:extLst>
              <a:ext uri="{FF2B5EF4-FFF2-40B4-BE49-F238E27FC236}">
                <a16:creationId xmlns:a16="http://schemas.microsoft.com/office/drawing/2014/main" id="{6CD07DD8-CE51-4C12-9A57-F5B0922F08A0}"/>
              </a:ext>
            </a:extLst>
          </p:cNvPr>
          <p:cNvGrpSpPr/>
          <p:nvPr/>
        </p:nvGrpSpPr>
        <p:grpSpPr>
          <a:xfrm>
            <a:off x="9415273" y="-2485761"/>
            <a:ext cx="11749673" cy="15258521"/>
            <a:chOff x="9654330" y="-2733937"/>
            <a:chExt cx="11749673" cy="15258521"/>
          </a:xfrm>
          <a:blipFill dpi="0" rotWithShape="1">
            <a:blip r:embed="rId3">
              <a:extLst>
                <a:ext uri="{28A0092B-C50C-407E-A947-70E740481C1C}">
                  <a14:useLocalDpi xmlns:a14="http://schemas.microsoft.com/office/drawing/2010/main" val="0"/>
                </a:ext>
              </a:extLst>
            </a:blip>
            <a:srcRect/>
            <a:stretch>
              <a:fillRect/>
            </a:stretch>
          </a:blipFill>
        </p:grpSpPr>
        <p:sp>
          <p:nvSpPr>
            <p:cNvPr id="170" name="Rectangle : coins arrondis 169">
              <a:extLst>
                <a:ext uri="{FF2B5EF4-FFF2-40B4-BE49-F238E27FC236}">
                  <a16:creationId xmlns:a16="http://schemas.microsoft.com/office/drawing/2014/main" id="{4B5A64AF-2F7C-4C9F-A4B7-8F63459D6784}"/>
                </a:ext>
              </a:extLst>
            </p:cNvPr>
            <p:cNvSpPr/>
            <p:nvPr/>
          </p:nvSpPr>
          <p:spPr>
            <a:xfrm rot="2634034">
              <a:off x="9654330" y="-2733937"/>
              <a:ext cx="8242740" cy="7974467"/>
            </a:xfrm>
            <a:prstGeom prst="roundRect">
              <a:avLst>
                <a:gd name="adj" fmla="val 174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e 172">
              <a:extLst>
                <a:ext uri="{FF2B5EF4-FFF2-40B4-BE49-F238E27FC236}">
                  <a16:creationId xmlns:a16="http://schemas.microsoft.com/office/drawing/2014/main" id="{CF96713E-DCE7-4983-8D9A-5F3807B1BABD}"/>
                </a:ext>
              </a:extLst>
            </p:cNvPr>
            <p:cNvGrpSpPr/>
            <p:nvPr/>
          </p:nvGrpSpPr>
          <p:grpSpPr>
            <a:xfrm>
              <a:off x="12357839" y="4519458"/>
              <a:ext cx="9046164" cy="8005126"/>
              <a:chOff x="12357839" y="4519458"/>
              <a:chExt cx="9046164" cy="8005126"/>
            </a:xfrm>
            <a:grpFill/>
          </p:grpSpPr>
          <p:sp>
            <p:nvSpPr>
              <p:cNvPr id="171" name="Rectangle : coins arrondis 170">
                <a:extLst>
                  <a:ext uri="{FF2B5EF4-FFF2-40B4-BE49-F238E27FC236}">
                    <a16:creationId xmlns:a16="http://schemas.microsoft.com/office/drawing/2014/main" id="{F1C67D40-D02D-44C8-A3E3-5739CAD0E68A}"/>
                  </a:ext>
                </a:extLst>
              </p:cNvPr>
              <p:cNvSpPr/>
              <p:nvPr/>
            </p:nvSpPr>
            <p:spPr>
              <a:xfrm rot="2634034">
                <a:off x="12357839" y="8269195"/>
                <a:ext cx="4169050" cy="4255389"/>
              </a:xfrm>
              <a:prstGeom prst="roundRect">
                <a:avLst>
                  <a:gd name="adj" fmla="val 174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Rectangle : coins arrondis 171">
                <a:extLst>
                  <a:ext uri="{FF2B5EF4-FFF2-40B4-BE49-F238E27FC236}">
                    <a16:creationId xmlns:a16="http://schemas.microsoft.com/office/drawing/2014/main" id="{8BDEF1EE-71A4-4E35-B035-63C717CE94A4}"/>
                  </a:ext>
                </a:extLst>
              </p:cNvPr>
              <p:cNvSpPr/>
              <p:nvPr/>
            </p:nvSpPr>
            <p:spPr>
              <a:xfrm rot="2634034">
                <a:off x="15843924" y="4519458"/>
                <a:ext cx="5560079" cy="5081624"/>
              </a:xfrm>
              <a:prstGeom prst="roundRect">
                <a:avLst>
                  <a:gd name="adj" fmla="val 17478"/>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171337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2000"/>
                                        <p:tgtEl>
                                          <p:spTgt spid="162"/>
                                        </p:tgtEl>
                                      </p:cBhvr>
                                    </p:animEffect>
                                    <p:anim calcmode="lin" valueType="num">
                                      <p:cBhvr>
                                        <p:cTn id="8" dur="2000" fill="hold"/>
                                        <p:tgtEl>
                                          <p:spTgt spid="162"/>
                                        </p:tgtEl>
                                        <p:attrNameLst>
                                          <p:attrName>ppt_w</p:attrName>
                                        </p:attrNameLst>
                                      </p:cBhvr>
                                      <p:tavLst>
                                        <p:tav tm="0" fmla="#ppt_w*sin(2.5*pi*$)">
                                          <p:val>
                                            <p:fltVal val="0"/>
                                          </p:val>
                                        </p:tav>
                                        <p:tav tm="100000">
                                          <p:val>
                                            <p:fltVal val="1"/>
                                          </p:val>
                                        </p:tav>
                                      </p:tavLst>
                                    </p:anim>
                                    <p:anim calcmode="lin" valueType="num">
                                      <p:cBhvr>
                                        <p:cTn id="9" dur="2000" fill="hold"/>
                                        <p:tgtEl>
                                          <p:spTgt spid="16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2000"/>
                                        <p:tgtEl>
                                          <p:spTgt spid="174"/>
                                        </p:tgtEl>
                                      </p:cBhvr>
                                    </p:animEffect>
                                    <p:anim calcmode="lin" valueType="num">
                                      <p:cBhvr>
                                        <p:cTn id="13" dur="2000" fill="hold"/>
                                        <p:tgtEl>
                                          <p:spTgt spid="174"/>
                                        </p:tgtEl>
                                        <p:attrNameLst>
                                          <p:attrName>ppt_w</p:attrName>
                                        </p:attrNameLst>
                                      </p:cBhvr>
                                      <p:tavLst>
                                        <p:tav tm="0" fmla="#ppt_w*sin(2.5*pi*$)">
                                          <p:val>
                                            <p:fltVal val="0"/>
                                          </p:val>
                                        </p:tav>
                                        <p:tav tm="100000">
                                          <p:val>
                                            <p:fltVal val="1"/>
                                          </p:val>
                                        </p:tav>
                                      </p:tavLst>
                                    </p:anim>
                                    <p:anim calcmode="lin" valueType="num">
                                      <p:cBhvr>
                                        <p:cTn id="14" dur="2000" fill="hold"/>
                                        <p:tgtEl>
                                          <p:spTgt spid="17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178952"/>
            <a:ext cx="18288000" cy="2108048"/>
          </a:xfrm>
          <a:prstGeom prst="rect">
            <a:avLst/>
          </a:prstGeom>
          <a:solidFill>
            <a:schemeClr val="bg1">
              <a:lumMod val="95000"/>
            </a:schemeClr>
          </a:solidFill>
        </p:spPr>
      </p:sp>
      <p:sp>
        <p:nvSpPr>
          <p:cNvPr id="3" name="TextBox 3"/>
          <p:cNvSpPr txBox="1"/>
          <p:nvPr/>
        </p:nvSpPr>
        <p:spPr>
          <a:xfrm>
            <a:off x="5388285" y="1266792"/>
            <a:ext cx="7511429" cy="1047750"/>
          </a:xfrm>
          <a:prstGeom prst="rect">
            <a:avLst/>
          </a:prstGeom>
        </p:spPr>
        <p:txBody>
          <a:bodyPr lIns="0" tIns="0" rIns="0" bIns="0" rtlCol="0" anchor="t">
            <a:spAutoFit/>
          </a:bodyPr>
          <a:lstStyle/>
          <a:p>
            <a:pPr marL="0" lvl="0" indent="0" algn="ctr">
              <a:lnSpc>
                <a:spcPts val="8399"/>
              </a:lnSpc>
            </a:pPr>
            <a:r>
              <a:rPr lang="en-US" sz="6999" b="1" spc="-139">
                <a:solidFill>
                  <a:srgbClr val="FFFFFF"/>
                </a:solidFill>
                <a:latin typeface="Antonio Bold"/>
                <a:ea typeface="Antonio Bold"/>
                <a:cs typeface="Antonio Bold"/>
                <a:sym typeface="Antonio Bold"/>
              </a:rPr>
              <a:t>Indicateurs clés</a:t>
            </a:r>
          </a:p>
        </p:txBody>
      </p:sp>
      <p:sp>
        <p:nvSpPr>
          <p:cNvPr id="4" name="Freeform 4"/>
          <p:cNvSpPr/>
          <p:nvPr/>
        </p:nvSpPr>
        <p:spPr>
          <a:xfrm rot="8100000">
            <a:off x="427139" y="-13971057"/>
            <a:ext cx="17433720" cy="17433720"/>
          </a:xfrm>
          <a:custGeom>
            <a:avLst/>
            <a:gdLst/>
            <a:ahLst/>
            <a:cxnLst/>
            <a:rect l="l" t="t" r="r" b="b"/>
            <a:pathLst>
              <a:path w="17433720" h="17433720">
                <a:moveTo>
                  <a:pt x="0" y="0"/>
                </a:moveTo>
                <a:lnTo>
                  <a:pt x="17433720" y="0"/>
                </a:lnTo>
                <a:lnTo>
                  <a:pt x="17433720" y="17433719"/>
                </a:lnTo>
                <a:lnTo>
                  <a:pt x="0" y="17433719"/>
                </a:lnTo>
                <a:lnTo>
                  <a:pt x="0" y="0"/>
                </a:lnTo>
                <a:close/>
              </a:path>
            </a:pathLst>
          </a:custGeom>
          <a:blipFill>
            <a:blip r:embed="rId3">
              <a:alphaModFix amt="80000"/>
              <a:extLst>
                <a:ext uri="{96DAC541-7B7A-43D3-8B79-37D633B846F1}">
                  <asvg:svgBlip xmlns:asvg="http://schemas.microsoft.com/office/drawing/2016/SVG/main" xmlns="" r:embed="rId4"/>
                </a:ext>
              </a:extLst>
            </a:blip>
            <a:stretch>
              <a:fillRect/>
            </a:stretch>
          </a:blipFill>
          <a:ln cap="sq">
            <a:noFill/>
            <a:prstDash val="solid"/>
            <a:miter/>
          </a:ln>
        </p:spPr>
      </p:sp>
      <p:sp>
        <p:nvSpPr>
          <p:cNvPr id="5" name="Freeform 5"/>
          <p:cNvSpPr/>
          <p:nvPr/>
        </p:nvSpPr>
        <p:spPr>
          <a:xfrm>
            <a:off x="2578856" y="3105846"/>
            <a:ext cx="1169830" cy="1169830"/>
          </a:xfrm>
          <a:custGeom>
            <a:avLst/>
            <a:gdLst/>
            <a:ahLst/>
            <a:cxnLst/>
            <a:rect l="l" t="t" r="r" b="b"/>
            <a:pathLst>
              <a:path w="1169830" h="1169830">
                <a:moveTo>
                  <a:pt x="0" y="0"/>
                </a:moveTo>
                <a:lnTo>
                  <a:pt x="1169830" y="0"/>
                </a:lnTo>
                <a:lnTo>
                  <a:pt x="1169830" y="1169830"/>
                </a:lnTo>
                <a:lnTo>
                  <a:pt x="0" y="1169830"/>
                </a:lnTo>
                <a:lnTo>
                  <a:pt x="0" y="0"/>
                </a:lnTo>
                <a:close/>
              </a:path>
            </a:pathLst>
          </a:custGeom>
          <a:blipFill>
            <a:blip r:embed="rId5"/>
            <a:stretch>
              <a:fillRect/>
            </a:stretch>
          </a:blipFill>
        </p:spPr>
      </p:sp>
      <p:sp>
        <p:nvSpPr>
          <p:cNvPr id="6" name="Freeform 6"/>
          <p:cNvSpPr/>
          <p:nvPr/>
        </p:nvSpPr>
        <p:spPr>
          <a:xfrm>
            <a:off x="8636010" y="3249919"/>
            <a:ext cx="1289891" cy="1289891"/>
          </a:xfrm>
          <a:custGeom>
            <a:avLst/>
            <a:gdLst/>
            <a:ahLst/>
            <a:cxnLst/>
            <a:rect l="l" t="t" r="r" b="b"/>
            <a:pathLst>
              <a:path w="1289891" h="1289891">
                <a:moveTo>
                  <a:pt x="0" y="0"/>
                </a:moveTo>
                <a:lnTo>
                  <a:pt x="1289892" y="0"/>
                </a:lnTo>
                <a:lnTo>
                  <a:pt x="1289892" y="1289892"/>
                </a:lnTo>
                <a:lnTo>
                  <a:pt x="0" y="1289892"/>
                </a:lnTo>
                <a:lnTo>
                  <a:pt x="0" y="0"/>
                </a:lnTo>
                <a:close/>
              </a:path>
            </a:pathLst>
          </a:custGeom>
          <a:blipFill>
            <a:blip r:embed="rId6"/>
            <a:stretch>
              <a:fillRect/>
            </a:stretch>
          </a:blipFill>
        </p:spPr>
      </p:sp>
      <p:sp>
        <p:nvSpPr>
          <p:cNvPr id="7" name="Freeform 7"/>
          <p:cNvSpPr/>
          <p:nvPr/>
        </p:nvSpPr>
        <p:spPr>
          <a:xfrm>
            <a:off x="13555292" y="2730750"/>
            <a:ext cx="777856" cy="777856"/>
          </a:xfrm>
          <a:custGeom>
            <a:avLst/>
            <a:gdLst/>
            <a:ahLst/>
            <a:cxnLst/>
            <a:rect l="l" t="t" r="r" b="b"/>
            <a:pathLst>
              <a:path w="777856" h="777856">
                <a:moveTo>
                  <a:pt x="0" y="0"/>
                </a:moveTo>
                <a:lnTo>
                  <a:pt x="777855" y="0"/>
                </a:lnTo>
                <a:lnTo>
                  <a:pt x="777855" y="777856"/>
                </a:lnTo>
                <a:lnTo>
                  <a:pt x="0" y="777856"/>
                </a:lnTo>
                <a:lnTo>
                  <a:pt x="0" y="0"/>
                </a:lnTo>
                <a:close/>
              </a:path>
            </a:pathLst>
          </a:custGeom>
          <a:blipFill>
            <a:blip r:embed="rId7"/>
            <a:stretch>
              <a:fillRect/>
            </a:stretch>
          </a:blipFill>
        </p:spPr>
        <p:txBody>
          <a:bodyPr/>
          <a:lstStyle/>
          <a:p>
            <a:endParaRPr lang="fr-FR" dirty="0"/>
          </a:p>
        </p:txBody>
      </p:sp>
      <p:grpSp>
        <p:nvGrpSpPr>
          <p:cNvPr id="8" name="Group 8"/>
          <p:cNvGrpSpPr/>
          <p:nvPr/>
        </p:nvGrpSpPr>
        <p:grpSpPr>
          <a:xfrm>
            <a:off x="13668489" y="4923507"/>
            <a:ext cx="997788" cy="997788"/>
            <a:chOff x="0" y="0"/>
            <a:chExt cx="1330385" cy="1330385"/>
          </a:xfrm>
        </p:grpSpPr>
        <p:sp>
          <p:nvSpPr>
            <p:cNvPr id="9" name="Freeform 9"/>
            <p:cNvSpPr/>
            <p:nvPr/>
          </p:nvSpPr>
          <p:spPr>
            <a:xfrm>
              <a:off x="0" y="0"/>
              <a:ext cx="1330385" cy="1330385"/>
            </a:xfrm>
            <a:custGeom>
              <a:avLst/>
              <a:gdLst/>
              <a:ahLst/>
              <a:cxnLst/>
              <a:rect l="l" t="t" r="r" b="b"/>
              <a:pathLst>
                <a:path w="1330385" h="1330385">
                  <a:moveTo>
                    <a:pt x="0" y="0"/>
                  </a:moveTo>
                  <a:lnTo>
                    <a:pt x="1330385" y="0"/>
                  </a:lnTo>
                  <a:lnTo>
                    <a:pt x="1330385" y="1330385"/>
                  </a:lnTo>
                  <a:lnTo>
                    <a:pt x="0" y="1330385"/>
                  </a:lnTo>
                  <a:lnTo>
                    <a:pt x="0" y="0"/>
                  </a:lnTo>
                  <a:close/>
                </a:path>
              </a:pathLst>
            </a:custGeom>
            <a:blipFill>
              <a:blip r:embed="rId8"/>
              <a:stretch>
                <a:fillRect/>
              </a:stretch>
            </a:blipFill>
          </p:spPr>
        </p:sp>
        <p:sp>
          <p:nvSpPr>
            <p:cNvPr id="10" name="Freeform 10"/>
            <p:cNvSpPr/>
            <p:nvPr/>
          </p:nvSpPr>
          <p:spPr>
            <a:xfrm>
              <a:off x="505089" y="665192"/>
              <a:ext cx="269407" cy="269407"/>
            </a:xfrm>
            <a:custGeom>
              <a:avLst/>
              <a:gdLst/>
              <a:ahLst/>
              <a:cxnLst/>
              <a:rect l="l" t="t" r="r" b="b"/>
              <a:pathLst>
                <a:path w="269407" h="269407">
                  <a:moveTo>
                    <a:pt x="0" y="0"/>
                  </a:moveTo>
                  <a:lnTo>
                    <a:pt x="269407" y="0"/>
                  </a:lnTo>
                  <a:lnTo>
                    <a:pt x="269407" y="269407"/>
                  </a:lnTo>
                  <a:lnTo>
                    <a:pt x="0" y="269407"/>
                  </a:lnTo>
                  <a:lnTo>
                    <a:pt x="0" y="0"/>
                  </a:lnTo>
                  <a:close/>
                </a:path>
              </a:pathLst>
            </a:custGeom>
            <a:blipFill>
              <a:blip r:embed="rId9"/>
              <a:stretch>
                <a:fillRect/>
              </a:stretch>
            </a:blipFill>
          </p:spPr>
        </p:sp>
      </p:grpSp>
      <p:sp>
        <p:nvSpPr>
          <p:cNvPr id="11" name="Freeform 11"/>
          <p:cNvSpPr/>
          <p:nvPr/>
        </p:nvSpPr>
        <p:spPr>
          <a:xfrm>
            <a:off x="13548411" y="7181164"/>
            <a:ext cx="997788" cy="997788"/>
          </a:xfrm>
          <a:custGeom>
            <a:avLst/>
            <a:gdLst/>
            <a:ahLst/>
            <a:cxnLst/>
            <a:rect l="l" t="t" r="r" b="b"/>
            <a:pathLst>
              <a:path w="997788" h="997788">
                <a:moveTo>
                  <a:pt x="0" y="0"/>
                </a:moveTo>
                <a:lnTo>
                  <a:pt x="997788" y="0"/>
                </a:lnTo>
                <a:lnTo>
                  <a:pt x="997788" y="997788"/>
                </a:lnTo>
                <a:lnTo>
                  <a:pt x="0" y="997788"/>
                </a:lnTo>
                <a:lnTo>
                  <a:pt x="0" y="0"/>
                </a:lnTo>
                <a:close/>
              </a:path>
            </a:pathLst>
          </a:custGeom>
          <a:blipFill>
            <a:blip r:embed="rId10"/>
            <a:stretch>
              <a:fillRect/>
            </a:stretch>
          </a:blipFill>
        </p:spPr>
      </p:sp>
      <p:sp>
        <p:nvSpPr>
          <p:cNvPr id="13" name="Freeform 13"/>
          <p:cNvSpPr/>
          <p:nvPr/>
        </p:nvSpPr>
        <p:spPr>
          <a:xfrm rot="1646558">
            <a:off x="10181080" y="6257174"/>
            <a:ext cx="1693143" cy="478313"/>
          </a:xfrm>
          <a:custGeom>
            <a:avLst/>
            <a:gdLst/>
            <a:ahLst/>
            <a:cxnLst/>
            <a:rect l="l" t="t" r="r" b="b"/>
            <a:pathLst>
              <a:path w="1693143" h="478313">
                <a:moveTo>
                  <a:pt x="0" y="0"/>
                </a:moveTo>
                <a:lnTo>
                  <a:pt x="1693143" y="0"/>
                </a:lnTo>
                <a:lnTo>
                  <a:pt x="1693143" y="478313"/>
                </a:lnTo>
                <a:lnTo>
                  <a:pt x="0" y="478313"/>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4" name="Freeform 14"/>
          <p:cNvSpPr/>
          <p:nvPr/>
        </p:nvSpPr>
        <p:spPr>
          <a:xfrm>
            <a:off x="10635992" y="3993082"/>
            <a:ext cx="1756425" cy="531319"/>
          </a:xfrm>
          <a:custGeom>
            <a:avLst/>
            <a:gdLst/>
            <a:ahLst/>
            <a:cxnLst/>
            <a:rect l="l" t="t" r="r" b="b"/>
            <a:pathLst>
              <a:path w="1756425" h="531319">
                <a:moveTo>
                  <a:pt x="0" y="0"/>
                </a:moveTo>
                <a:lnTo>
                  <a:pt x="1756425" y="0"/>
                </a:lnTo>
                <a:lnTo>
                  <a:pt x="1756425" y="531318"/>
                </a:lnTo>
                <a:lnTo>
                  <a:pt x="0" y="53131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5" name="Freeform 15"/>
          <p:cNvSpPr/>
          <p:nvPr/>
        </p:nvSpPr>
        <p:spPr>
          <a:xfrm>
            <a:off x="5623119" y="3821964"/>
            <a:ext cx="1736450" cy="525276"/>
          </a:xfrm>
          <a:custGeom>
            <a:avLst/>
            <a:gdLst/>
            <a:ahLst/>
            <a:cxnLst/>
            <a:rect l="l" t="t" r="r" b="b"/>
            <a:pathLst>
              <a:path w="1736450" h="525276">
                <a:moveTo>
                  <a:pt x="0" y="0"/>
                </a:moveTo>
                <a:lnTo>
                  <a:pt x="1736449" y="0"/>
                </a:lnTo>
                <a:lnTo>
                  <a:pt x="1736449" y="525276"/>
                </a:lnTo>
                <a:lnTo>
                  <a:pt x="0" y="525276"/>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6" name="Freeform 16"/>
          <p:cNvSpPr/>
          <p:nvPr/>
        </p:nvSpPr>
        <p:spPr>
          <a:xfrm rot="20213239" flipV="1">
            <a:off x="9965830" y="2238789"/>
            <a:ext cx="1693143" cy="549643"/>
          </a:xfrm>
          <a:custGeom>
            <a:avLst/>
            <a:gdLst/>
            <a:ahLst/>
            <a:cxnLst/>
            <a:rect l="l" t="t" r="r" b="b"/>
            <a:pathLst>
              <a:path w="1693143" h="478313">
                <a:moveTo>
                  <a:pt x="0" y="0"/>
                </a:moveTo>
                <a:lnTo>
                  <a:pt x="1693143" y="0"/>
                </a:lnTo>
                <a:lnTo>
                  <a:pt x="1693143" y="478313"/>
                </a:lnTo>
                <a:lnTo>
                  <a:pt x="0" y="478313"/>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7" name="Freeform 17"/>
          <p:cNvSpPr/>
          <p:nvPr/>
        </p:nvSpPr>
        <p:spPr>
          <a:xfrm>
            <a:off x="1006239" y="9006187"/>
            <a:ext cx="785513" cy="785513"/>
          </a:xfrm>
          <a:custGeom>
            <a:avLst/>
            <a:gdLst/>
            <a:ahLst/>
            <a:cxnLst/>
            <a:rect l="l" t="t" r="r" b="b"/>
            <a:pathLst>
              <a:path w="785513" h="785513">
                <a:moveTo>
                  <a:pt x="0" y="0"/>
                </a:moveTo>
                <a:lnTo>
                  <a:pt x="785513" y="0"/>
                </a:lnTo>
                <a:lnTo>
                  <a:pt x="785513" y="785512"/>
                </a:lnTo>
                <a:lnTo>
                  <a:pt x="0" y="785512"/>
                </a:lnTo>
                <a:lnTo>
                  <a:pt x="0" y="0"/>
                </a:lnTo>
                <a:close/>
              </a:path>
            </a:pathLst>
          </a:custGeom>
          <a:blipFill>
            <a:blip r:embed="rId17"/>
            <a:stretch>
              <a:fillRect/>
            </a:stretch>
          </a:blipFill>
        </p:spPr>
      </p:sp>
      <p:sp>
        <p:nvSpPr>
          <p:cNvPr id="18" name="TextBox 18"/>
          <p:cNvSpPr txBox="1"/>
          <p:nvPr/>
        </p:nvSpPr>
        <p:spPr>
          <a:xfrm>
            <a:off x="6882168" y="355567"/>
            <a:ext cx="5534402" cy="822325"/>
          </a:xfrm>
          <a:prstGeom prst="rect">
            <a:avLst/>
          </a:prstGeom>
        </p:spPr>
        <p:txBody>
          <a:bodyPr lIns="0" tIns="0" rIns="0" bIns="0" rtlCol="0" anchor="t">
            <a:spAutoFit/>
          </a:bodyPr>
          <a:lstStyle/>
          <a:p>
            <a:pPr algn="l">
              <a:lnSpc>
                <a:spcPts val="6500"/>
              </a:lnSpc>
            </a:pPr>
            <a:r>
              <a:rPr lang="en-US" sz="5000" b="1">
                <a:solidFill>
                  <a:srgbClr val="FFFFFF"/>
                </a:solidFill>
                <a:latin typeface="Klein Bold"/>
                <a:ea typeface="Klein Bold"/>
                <a:cs typeface="Klein Bold"/>
                <a:sym typeface="Klein Bold"/>
              </a:rPr>
              <a:t>Introduction</a:t>
            </a:r>
          </a:p>
        </p:txBody>
      </p:sp>
      <p:sp>
        <p:nvSpPr>
          <p:cNvPr id="19" name="TextBox 19"/>
          <p:cNvSpPr txBox="1"/>
          <p:nvPr/>
        </p:nvSpPr>
        <p:spPr>
          <a:xfrm>
            <a:off x="1492195" y="4322095"/>
            <a:ext cx="3777749" cy="1005725"/>
          </a:xfrm>
          <a:prstGeom prst="rect">
            <a:avLst/>
          </a:prstGeom>
        </p:spPr>
        <p:txBody>
          <a:bodyPr lIns="0" tIns="0" rIns="0" bIns="0" rtlCol="0" anchor="t">
            <a:spAutoFit/>
          </a:bodyPr>
          <a:lstStyle/>
          <a:p>
            <a:pPr algn="ctr">
              <a:lnSpc>
                <a:spcPts val="2660"/>
              </a:lnSpc>
              <a:spcBef>
                <a:spcPct val="0"/>
              </a:spcBef>
            </a:pPr>
            <a:r>
              <a:rPr lang="en-US" sz="1900" dirty="0" err="1">
                <a:solidFill>
                  <a:srgbClr val="000000"/>
                </a:solidFill>
                <a:latin typeface="Helios"/>
                <a:ea typeface="Helios"/>
                <a:cs typeface="Helios"/>
                <a:sym typeface="Helios"/>
              </a:rPr>
              <a:t>Traitement</a:t>
            </a:r>
            <a:r>
              <a:rPr lang="en-US" sz="1900" dirty="0">
                <a:solidFill>
                  <a:srgbClr val="000000"/>
                </a:solidFill>
                <a:latin typeface="Helios"/>
                <a:ea typeface="Helios"/>
                <a:cs typeface="Helios"/>
                <a:sym typeface="Helios"/>
              </a:rPr>
              <a:t> </a:t>
            </a:r>
            <a:r>
              <a:rPr lang="en-US" sz="1900" dirty="0" err="1">
                <a:solidFill>
                  <a:srgbClr val="000000"/>
                </a:solidFill>
                <a:latin typeface="Helios"/>
                <a:ea typeface="Helios"/>
                <a:cs typeface="Helios"/>
                <a:sym typeface="Helios"/>
              </a:rPr>
              <a:t>manuel</a:t>
            </a:r>
            <a:r>
              <a:rPr lang="en-US" sz="1900" dirty="0">
                <a:solidFill>
                  <a:srgbClr val="000000"/>
                </a:solidFill>
                <a:latin typeface="Helios"/>
                <a:ea typeface="Helios"/>
                <a:cs typeface="Helios"/>
                <a:sym typeface="Helios"/>
              </a:rPr>
              <a:t> des </a:t>
            </a:r>
            <a:r>
              <a:rPr lang="en-US" sz="1900" dirty="0" err="1">
                <a:solidFill>
                  <a:srgbClr val="000000"/>
                </a:solidFill>
                <a:latin typeface="Helios"/>
                <a:ea typeface="Helios"/>
                <a:cs typeface="Helios"/>
                <a:sym typeface="Helios"/>
              </a:rPr>
              <a:t>chèques</a:t>
            </a:r>
            <a:r>
              <a:rPr lang="en-US" sz="1900" dirty="0">
                <a:solidFill>
                  <a:srgbClr val="000000"/>
                </a:solidFill>
                <a:latin typeface="Helios"/>
                <a:ea typeface="Helios"/>
                <a:cs typeface="Helios"/>
                <a:sym typeface="Helios"/>
              </a:rPr>
              <a:t> </a:t>
            </a:r>
            <a:r>
              <a:rPr lang="en-US" sz="1900" dirty="0" err="1">
                <a:solidFill>
                  <a:srgbClr val="000000"/>
                </a:solidFill>
                <a:latin typeface="Helios"/>
                <a:ea typeface="Helios"/>
                <a:cs typeface="Helios"/>
                <a:sym typeface="Helios"/>
              </a:rPr>
              <a:t>bancaires</a:t>
            </a:r>
            <a:r>
              <a:rPr lang="en-US" sz="1900" dirty="0">
                <a:solidFill>
                  <a:srgbClr val="000000"/>
                </a:solidFill>
                <a:latin typeface="Helios"/>
                <a:ea typeface="Helios"/>
                <a:cs typeface="Helios"/>
                <a:sym typeface="Helios"/>
              </a:rPr>
              <a:t>, </a:t>
            </a:r>
            <a:r>
              <a:rPr lang="en-US" sz="1900" dirty="0" err="1">
                <a:solidFill>
                  <a:srgbClr val="000000"/>
                </a:solidFill>
                <a:latin typeface="Helios"/>
                <a:ea typeface="Helios"/>
                <a:cs typeface="Helios"/>
                <a:sym typeface="Helios"/>
              </a:rPr>
              <a:t>ainsi</a:t>
            </a:r>
            <a:r>
              <a:rPr lang="en-US" sz="1900" dirty="0">
                <a:solidFill>
                  <a:srgbClr val="000000"/>
                </a:solidFill>
                <a:latin typeface="Helios"/>
                <a:ea typeface="Helios"/>
                <a:cs typeface="Helios"/>
                <a:sym typeface="Helios"/>
              </a:rPr>
              <a:t> que  des </a:t>
            </a:r>
            <a:r>
              <a:rPr lang="en-US" sz="1900" dirty="0" err="1">
                <a:solidFill>
                  <a:srgbClr val="000000"/>
                </a:solidFill>
                <a:latin typeface="Helios"/>
                <a:ea typeface="Helios"/>
                <a:cs typeface="Helios"/>
                <a:sym typeface="Helios"/>
              </a:rPr>
              <a:t>lettres</a:t>
            </a:r>
            <a:r>
              <a:rPr lang="en-US" sz="1900" dirty="0">
                <a:solidFill>
                  <a:srgbClr val="000000"/>
                </a:solidFill>
                <a:latin typeface="Helios"/>
                <a:ea typeface="Helios"/>
                <a:cs typeface="Helios"/>
                <a:sym typeface="Helios"/>
              </a:rPr>
              <a:t> de change</a:t>
            </a:r>
          </a:p>
        </p:txBody>
      </p:sp>
      <p:sp>
        <p:nvSpPr>
          <p:cNvPr id="20" name="TextBox 20"/>
          <p:cNvSpPr txBox="1"/>
          <p:nvPr/>
        </p:nvSpPr>
        <p:spPr>
          <a:xfrm>
            <a:off x="7560037" y="4655470"/>
            <a:ext cx="3116699" cy="323214"/>
          </a:xfrm>
          <a:prstGeom prst="rect">
            <a:avLst/>
          </a:prstGeom>
        </p:spPr>
        <p:txBody>
          <a:bodyPr lIns="0" tIns="0" rIns="0" bIns="0" rtlCol="0" anchor="t">
            <a:spAutoFit/>
          </a:bodyPr>
          <a:lstStyle/>
          <a:p>
            <a:pPr marL="0" lvl="0" indent="0" algn="ctr">
              <a:lnSpc>
                <a:spcPts val="2660"/>
              </a:lnSpc>
              <a:spcBef>
                <a:spcPct val="0"/>
              </a:spcBef>
            </a:pPr>
            <a:r>
              <a:rPr lang="en-US" sz="1900" dirty="0" err="1">
                <a:solidFill>
                  <a:srgbClr val="000000"/>
                </a:solidFill>
                <a:latin typeface="Helios"/>
                <a:ea typeface="Helios"/>
                <a:cs typeface="Helios"/>
                <a:sym typeface="Helios"/>
              </a:rPr>
              <a:t>E</a:t>
            </a:r>
            <a:r>
              <a:rPr lang="en-US" sz="1900" u="none" strike="noStrike" dirty="0" err="1">
                <a:solidFill>
                  <a:srgbClr val="000000"/>
                </a:solidFill>
                <a:latin typeface="Helios"/>
                <a:ea typeface="Helios"/>
                <a:cs typeface="Helios"/>
                <a:sym typeface="Helios"/>
              </a:rPr>
              <a:t>rreurs</a:t>
            </a:r>
            <a:r>
              <a:rPr lang="en-US" sz="1900" u="none" strike="noStrike" dirty="0">
                <a:solidFill>
                  <a:srgbClr val="000000"/>
                </a:solidFill>
                <a:latin typeface="Helios"/>
                <a:ea typeface="Helios"/>
                <a:cs typeface="Helios"/>
                <a:sym typeface="Helios"/>
              </a:rPr>
              <a:t> </a:t>
            </a:r>
            <a:r>
              <a:rPr lang="en-US" sz="1900" u="none" strike="noStrike" dirty="0" err="1">
                <a:solidFill>
                  <a:srgbClr val="000000"/>
                </a:solidFill>
                <a:latin typeface="Helios"/>
                <a:ea typeface="Helios"/>
                <a:cs typeface="Helios"/>
                <a:sym typeface="Helios"/>
              </a:rPr>
              <a:t>humaines</a:t>
            </a:r>
            <a:r>
              <a:rPr lang="en-US" sz="1900" u="none" strike="noStrike" dirty="0">
                <a:solidFill>
                  <a:srgbClr val="000000"/>
                </a:solidFill>
                <a:latin typeface="Helios"/>
                <a:ea typeface="Helios"/>
                <a:cs typeface="Helios"/>
                <a:sym typeface="Helios"/>
              </a:rPr>
              <a:t> </a:t>
            </a:r>
            <a:r>
              <a:rPr lang="en-US" sz="1900" u="none" strike="noStrike" dirty="0" err="1">
                <a:solidFill>
                  <a:srgbClr val="000000"/>
                </a:solidFill>
                <a:latin typeface="Helios"/>
                <a:ea typeface="Helios"/>
                <a:cs typeface="Helios"/>
                <a:sym typeface="Helios"/>
              </a:rPr>
              <a:t>fréquentes</a:t>
            </a:r>
            <a:endParaRPr lang="en-US" sz="1900" u="none" strike="noStrike" dirty="0">
              <a:solidFill>
                <a:srgbClr val="000000"/>
              </a:solidFill>
              <a:latin typeface="Helios"/>
              <a:ea typeface="Helios"/>
              <a:cs typeface="Helios"/>
              <a:sym typeface="Helios"/>
            </a:endParaRPr>
          </a:p>
        </p:txBody>
      </p:sp>
      <p:sp>
        <p:nvSpPr>
          <p:cNvPr id="21" name="TextBox 21"/>
          <p:cNvSpPr txBox="1"/>
          <p:nvPr/>
        </p:nvSpPr>
        <p:spPr>
          <a:xfrm>
            <a:off x="12005814" y="1978141"/>
            <a:ext cx="3571518" cy="323214"/>
          </a:xfrm>
          <a:prstGeom prst="rect">
            <a:avLst/>
          </a:prstGeom>
        </p:spPr>
        <p:txBody>
          <a:bodyPr lIns="0" tIns="0" rIns="0" bIns="0" rtlCol="0" anchor="t">
            <a:spAutoFit/>
          </a:bodyPr>
          <a:lstStyle/>
          <a:p>
            <a:pPr marL="0" lvl="0" indent="0" algn="ctr">
              <a:lnSpc>
                <a:spcPts val="2660"/>
              </a:lnSpc>
              <a:spcBef>
                <a:spcPct val="0"/>
              </a:spcBef>
            </a:pPr>
            <a:r>
              <a:rPr lang="en-US" sz="1900" dirty="0" err="1">
                <a:solidFill>
                  <a:srgbClr val="000000"/>
                </a:solidFill>
                <a:latin typeface="Helios"/>
                <a:ea typeface="Helios"/>
                <a:cs typeface="Helios"/>
                <a:sym typeface="Helios"/>
              </a:rPr>
              <a:t>Ma</a:t>
            </a:r>
            <a:r>
              <a:rPr lang="en-US" sz="1900" u="none" strike="noStrike" dirty="0" err="1">
                <a:solidFill>
                  <a:srgbClr val="000000"/>
                </a:solidFill>
                <a:latin typeface="Helios"/>
                <a:ea typeface="Helios"/>
                <a:cs typeface="Helios"/>
                <a:sym typeface="Helios"/>
              </a:rPr>
              <a:t>uvaise</a:t>
            </a:r>
            <a:r>
              <a:rPr lang="en-US" sz="1900" u="none" strike="noStrike" dirty="0">
                <a:solidFill>
                  <a:srgbClr val="000000"/>
                </a:solidFill>
                <a:latin typeface="Helios"/>
                <a:ea typeface="Helios"/>
                <a:cs typeface="Helios"/>
                <a:sym typeface="Helios"/>
              </a:rPr>
              <a:t> </a:t>
            </a:r>
            <a:r>
              <a:rPr lang="en-US" sz="1900" u="none" strike="noStrike" dirty="0" err="1">
                <a:solidFill>
                  <a:srgbClr val="000000"/>
                </a:solidFill>
                <a:latin typeface="Helios"/>
                <a:ea typeface="Helios"/>
                <a:cs typeface="Helios"/>
                <a:sym typeface="Helios"/>
              </a:rPr>
              <a:t>saisie</a:t>
            </a:r>
            <a:r>
              <a:rPr lang="en-US" sz="1900" u="none" strike="noStrike" dirty="0">
                <a:solidFill>
                  <a:srgbClr val="000000"/>
                </a:solidFill>
                <a:latin typeface="Helios"/>
                <a:ea typeface="Helios"/>
                <a:cs typeface="Helios"/>
                <a:sym typeface="Helios"/>
              </a:rPr>
              <a:t> des </a:t>
            </a:r>
            <a:r>
              <a:rPr lang="en-US" sz="1900" u="none" strike="noStrike" dirty="0" err="1">
                <a:solidFill>
                  <a:srgbClr val="000000"/>
                </a:solidFill>
                <a:latin typeface="Helios"/>
                <a:ea typeface="Helios"/>
                <a:cs typeface="Helios"/>
                <a:sym typeface="Helios"/>
              </a:rPr>
              <a:t>informations</a:t>
            </a:r>
            <a:endParaRPr lang="en-US" sz="1900" u="none" strike="noStrike" dirty="0">
              <a:solidFill>
                <a:srgbClr val="000000"/>
              </a:solidFill>
              <a:latin typeface="Helios"/>
              <a:ea typeface="Helios"/>
              <a:cs typeface="Helios"/>
              <a:sym typeface="Helios"/>
            </a:endParaRPr>
          </a:p>
        </p:txBody>
      </p:sp>
      <p:sp>
        <p:nvSpPr>
          <p:cNvPr id="22" name="TextBox 22"/>
          <p:cNvSpPr txBox="1"/>
          <p:nvPr/>
        </p:nvSpPr>
        <p:spPr>
          <a:xfrm>
            <a:off x="12795890" y="4104987"/>
            <a:ext cx="3029619" cy="656589"/>
          </a:xfrm>
          <a:prstGeom prst="rect">
            <a:avLst/>
          </a:prstGeom>
        </p:spPr>
        <p:txBody>
          <a:bodyPr lIns="0" tIns="0" rIns="0" bIns="0" rtlCol="0" anchor="t">
            <a:spAutoFit/>
          </a:bodyPr>
          <a:lstStyle/>
          <a:p>
            <a:pPr marL="0" lvl="0" indent="0" algn="ctr">
              <a:lnSpc>
                <a:spcPts val="2660"/>
              </a:lnSpc>
              <a:spcBef>
                <a:spcPct val="0"/>
              </a:spcBef>
            </a:pPr>
            <a:r>
              <a:rPr lang="en-US" sz="1900" dirty="0" err="1">
                <a:solidFill>
                  <a:srgbClr val="000000"/>
                </a:solidFill>
                <a:latin typeface="Helios"/>
                <a:ea typeface="Helios"/>
                <a:cs typeface="Helios"/>
                <a:sym typeface="Helios"/>
              </a:rPr>
              <a:t>I</a:t>
            </a:r>
            <a:r>
              <a:rPr lang="en-US" sz="1900" u="none" strike="noStrike" dirty="0" err="1">
                <a:solidFill>
                  <a:srgbClr val="000000"/>
                </a:solidFill>
                <a:latin typeface="Helios"/>
                <a:ea typeface="Helios"/>
                <a:cs typeface="Helios"/>
                <a:sym typeface="Helios"/>
              </a:rPr>
              <a:t>nterprétation</a:t>
            </a:r>
            <a:r>
              <a:rPr lang="en-US" sz="1900" u="none" strike="noStrike" dirty="0">
                <a:solidFill>
                  <a:srgbClr val="000000"/>
                </a:solidFill>
                <a:latin typeface="Helios"/>
                <a:ea typeface="Helios"/>
                <a:cs typeface="Helios"/>
                <a:sym typeface="Helios"/>
              </a:rPr>
              <a:t> </a:t>
            </a:r>
            <a:r>
              <a:rPr lang="en-US" sz="1900" u="none" strike="noStrike" dirty="0" err="1">
                <a:solidFill>
                  <a:srgbClr val="000000"/>
                </a:solidFill>
                <a:latin typeface="Helios"/>
                <a:ea typeface="Helios"/>
                <a:cs typeface="Helios"/>
                <a:sym typeface="Helios"/>
              </a:rPr>
              <a:t>incorrecte</a:t>
            </a:r>
            <a:r>
              <a:rPr lang="en-US" sz="1900" u="none" strike="noStrike" dirty="0">
                <a:solidFill>
                  <a:srgbClr val="000000"/>
                </a:solidFill>
                <a:latin typeface="Helios"/>
                <a:ea typeface="Helios"/>
                <a:cs typeface="Helios"/>
                <a:sym typeface="Helios"/>
              </a:rPr>
              <a:t> des </a:t>
            </a:r>
            <a:r>
              <a:rPr lang="en-US" sz="1900" u="none" strike="noStrike" dirty="0" err="1">
                <a:solidFill>
                  <a:srgbClr val="000000"/>
                </a:solidFill>
                <a:latin typeface="Helios"/>
                <a:ea typeface="Helios"/>
                <a:cs typeface="Helios"/>
                <a:sym typeface="Helios"/>
              </a:rPr>
              <a:t>données</a:t>
            </a:r>
            <a:r>
              <a:rPr lang="en-US" sz="1900" u="none" strike="noStrike" dirty="0">
                <a:solidFill>
                  <a:srgbClr val="000000"/>
                </a:solidFill>
                <a:latin typeface="Helios"/>
                <a:ea typeface="Helios"/>
                <a:cs typeface="Helios"/>
                <a:sym typeface="Helios"/>
              </a:rPr>
              <a:t> </a:t>
            </a:r>
            <a:r>
              <a:rPr lang="en-US" sz="1900" u="none" strike="noStrike" dirty="0" err="1">
                <a:solidFill>
                  <a:srgbClr val="000000"/>
                </a:solidFill>
                <a:latin typeface="Helios"/>
                <a:ea typeface="Helios"/>
                <a:cs typeface="Helios"/>
                <a:sym typeface="Helios"/>
              </a:rPr>
              <a:t>manuscrites</a:t>
            </a:r>
            <a:endParaRPr lang="en-US" sz="1900" u="none" strike="noStrike" dirty="0">
              <a:solidFill>
                <a:srgbClr val="000000"/>
              </a:solidFill>
              <a:latin typeface="Helios"/>
              <a:ea typeface="Helios"/>
              <a:cs typeface="Helios"/>
              <a:sym typeface="Helios"/>
            </a:endParaRPr>
          </a:p>
        </p:txBody>
      </p:sp>
      <p:sp>
        <p:nvSpPr>
          <p:cNvPr id="23" name="TextBox 23"/>
          <p:cNvSpPr txBox="1"/>
          <p:nvPr/>
        </p:nvSpPr>
        <p:spPr>
          <a:xfrm>
            <a:off x="12416570" y="6461166"/>
            <a:ext cx="3061060" cy="656589"/>
          </a:xfrm>
          <a:prstGeom prst="rect">
            <a:avLst/>
          </a:prstGeom>
        </p:spPr>
        <p:txBody>
          <a:bodyPr lIns="0" tIns="0" rIns="0" bIns="0" rtlCol="0" anchor="t">
            <a:spAutoFit/>
          </a:bodyPr>
          <a:lstStyle/>
          <a:p>
            <a:pPr marL="0" lvl="0" indent="0" algn="ctr">
              <a:lnSpc>
                <a:spcPts val="2660"/>
              </a:lnSpc>
              <a:spcBef>
                <a:spcPct val="0"/>
              </a:spcBef>
            </a:pPr>
            <a:r>
              <a:rPr lang="en-US" sz="1900" u="none" strike="noStrike" dirty="0" err="1">
                <a:solidFill>
                  <a:srgbClr val="000000"/>
                </a:solidFill>
                <a:latin typeface="Helios"/>
                <a:ea typeface="Helios"/>
                <a:cs typeface="Helios"/>
                <a:sym typeface="Helios"/>
              </a:rPr>
              <a:t>Epuisement</a:t>
            </a:r>
            <a:r>
              <a:rPr lang="en-US" sz="1900" u="none" strike="noStrike" dirty="0">
                <a:solidFill>
                  <a:srgbClr val="000000"/>
                </a:solidFill>
                <a:latin typeface="Helios"/>
                <a:ea typeface="Helios"/>
                <a:cs typeface="Helios"/>
                <a:sym typeface="Helios"/>
              </a:rPr>
              <a:t> </a:t>
            </a:r>
            <a:r>
              <a:rPr lang="en-US" sz="1900" u="none" strike="noStrike" dirty="0" err="1">
                <a:solidFill>
                  <a:srgbClr val="000000"/>
                </a:solidFill>
                <a:latin typeface="Helios"/>
                <a:ea typeface="Helios"/>
                <a:cs typeface="Helios"/>
                <a:sym typeface="Helios"/>
              </a:rPr>
              <a:t>dû</a:t>
            </a:r>
            <a:r>
              <a:rPr lang="en-US" sz="1900" u="none" strike="noStrike" dirty="0">
                <a:solidFill>
                  <a:srgbClr val="000000"/>
                </a:solidFill>
                <a:latin typeface="Helios"/>
                <a:ea typeface="Helios"/>
                <a:cs typeface="Helios"/>
                <a:sym typeface="Helios"/>
              </a:rPr>
              <a:t> à la </a:t>
            </a:r>
            <a:r>
              <a:rPr lang="en-US" sz="1900" u="none" strike="noStrike" dirty="0" err="1">
                <a:solidFill>
                  <a:srgbClr val="000000"/>
                </a:solidFill>
                <a:latin typeface="Helios"/>
                <a:ea typeface="Helios"/>
                <a:cs typeface="Helios"/>
                <a:sym typeface="Helios"/>
              </a:rPr>
              <a:t>répétitivité</a:t>
            </a:r>
            <a:r>
              <a:rPr lang="en-US" sz="1900" u="none" strike="noStrike" dirty="0">
                <a:solidFill>
                  <a:srgbClr val="000000"/>
                </a:solidFill>
                <a:latin typeface="Helios"/>
                <a:ea typeface="Helios"/>
                <a:cs typeface="Helios"/>
                <a:sym typeface="Helios"/>
              </a:rPr>
              <a:t> des </a:t>
            </a:r>
            <a:r>
              <a:rPr lang="en-US" sz="1900" u="none" strike="noStrike" dirty="0" err="1">
                <a:solidFill>
                  <a:srgbClr val="000000"/>
                </a:solidFill>
                <a:latin typeface="Helios"/>
                <a:ea typeface="Helios"/>
                <a:cs typeface="Helios"/>
                <a:sym typeface="Helios"/>
              </a:rPr>
              <a:t>tâches</a:t>
            </a:r>
            <a:endParaRPr lang="en-US" sz="1900" u="none" strike="noStrike" dirty="0">
              <a:solidFill>
                <a:srgbClr val="000000"/>
              </a:solidFill>
              <a:latin typeface="Helios"/>
              <a:ea typeface="Helios"/>
              <a:cs typeface="Helios"/>
              <a:sym typeface="Helios"/>
            </a:endParaRPr>
          </a:p>
        </p:txBody>
      </p:sp>
      <p:sp>
        <p:nvSpPr>
          <p:cNvPr id="24" name="TextBox 24"/>
          <p:cNvSpPr txBox="1"/>
          <p:nvPr/>
        </p:nvSpPr>
        <p:spPr>
          <a:xfrm>
            <a:off x="1524000" y="8953240"/>
            <a:ext cx="5108704" cy="762260"/>
          </a:xfrm>
          <a:prstGeom prst="rect">
            <a:avLst/>
          </a:prstGeom>
        </p:spPr>
        <p:txBody>
          <a:bodyPr wrap="square" lIns="0" tIns="0" rIns="0" bIns="0" rtlCol="0" anchor="t">
            <a:spAutoFit/>
          </a:bodyPr>
          <a:lstStyle/>
          <a:p>
            <a:pPr algn="ctr">
              <a:lnSpc>
                <a:spcPts val="3080"/>
              </a:lnSpc>
              <a:spcBef>
                <a:spcPct val="0"/>
              </a:spcBef>
            </a:pPr>
            <a:r>
              <a:rPr lang="en-US" sz="2200" b="1" dirty="0" err="1">
                <a:solidFill>
                  <a:srgbClr val="000000"/>
                </a:solidFill>
                <a:latin typeface="Helios Bold"/>
                <a:ea typeface="Helios Bold"/>
                <a:cs typeface="Helios Bold"/>
                <a:sym typeface="Helios Bold"/>
              </a:rPr>
              <a:t>Automatisation</a:t>
            </a:r>
            <a:r>
              <a:rPr lang="en-US" sz="2200" b="1" dirty="0">
                <a:solidFill>
                  <a:srgbClr val="000000"/>
                </a:solidFill>
                <a:latin typeface="Helios Bold"/>
                <a:ea typeface="Helios Bold"/>
                <a:cs typeface="Helios Bold"/>
                <a:sym typeface="Helios Bold"/>
              </a:rPr>
              <a:t> du </a:t>
            </a:r>
            <a:r>
              <a:rPr lang="en-US" sz="2200" b="1" dirty="0" err="1">
                <a:solidFill>
                  <a:srgbClr val="000000"/>
                </a:solidFill>
                <a:latin typeface="Helios Bold"/>
                <a:ea typeface="Helios Bold"/>
                <a:cs typeface="Helios Bold"/>
                <a:sym typeface="Helios Bold"/>
              </a:rPr>
              <a:t>processus</a:t>
            </a:r>
            <a:r>
              <a:rPr lang="en-US" sz="2200" b="1" dirty="0">
                <a:solidFill>
                  <a:srgbClr val="000000"/>
                </a:solidFill>
                <a:latin typeface="Helios Bold"/>
                <a:ea typeface="Helios Bold"/>
                <a:cs typeface="Helios Bold"/>
                <a:sym typeface="Helios Bold"/>
              </a:rPr>
              <a:t> de </a:t>
            </a:r>
            <a:r>
              <a:rPr lang="en-US" sz="2200" b="1" dirty="0" err="1">
                <a:solidFill>
                  <a:srgbClr val="000000"/>
                </a:solidFill>
                <a:latin typeface="Helios Bold"/>
                <a:ea typeface="Helios Bold"/>
                <a:cs typeface="Helios Bold"/>
                <a:sym typeface="Helios Bold"/>
              </a:rPr>
              <a:t>remplissage</a:t>
            </a:r>
            <a:r>
              <a:rPr lang="en-US" sz="2200" b="1" dirty="0">
                <a:solidFill>
                  <a:srgbClr val="000000"/>
                </a:solidFill>
                <a:latin typeface="Helios Bold"/>
                <a:ea typeface="Helios Bold"/>
                <a:cs typeface="Helios Bold"/>
                <a:sym typeface="Helios Bold"/>
              </a:rPr>
              <a:t> et </a:t>
            </a:r>
            <a:r>
              <a:rPr lang="en-US" sz="2200" b="1" dirty="0" err="1">
                <a:solidFill>
                  <a:srgbClr val="000000"/>
                </a:solidFill>
                <a:latin typeface="Helios Bold"/>
                <a:ea typeface="Helios Bold"/>
                <a:cs typeface="Helios Bold"/>
                <a:sym typeface="Helios Bold"/>
              </a:rPr>
              <a:t>d'impression</a:t>
            </a:r>
            <a:endParaRPr lang="en-US" sz="2200" b="1" dirty="0">
              <a:solidFill>
                <a:srgbClr val="000000"/>
              </a:solidFill>
              <a:latin typeface="Helios Bold"/>
              <a:ea typeface="Helios Bold"/>
              <a:cs typeface="Helios Bold"/>
              <a:sym typeface="Helios Bold"/>
            </a:endParaRPr>
          </a:p>
        </p:txBody>
      </p:sp>
      <p:sp>
        <p:nvSpPr>
          <p:cNvPr id="27" name="ZoneTexte 26"/>
          <p:cNvSpPr txBox="1"/>
          <p:nvPr/>
        </p:nvSpPr>
        <p:spPr>
          <a:xfrm>
            <a:off x="17221200" y="9725025"/>
            <a:ext cx="680957" cy="369332"/>
          </a:xfrm>
          <a:prstGeom prst="rect">
            <a:avLst/>
          </a:prstGeom>
          <a:noFill/>
        </p:spPr>
        <p:txBody>
          <a:bodyPr wrap="square" rtlCol="0">
            <a:spAutoFit/>
          </a:bodyPr>
          <a:lstStyle/>
          <a:p>
            <a:r>
              <a:rPr lang="fr-MA" dirty="0"/>
              <a:t>3</a:t>
            </a:r>
            <a:endParaRPr lang="en-US" dirty="0"/>
          </a:p>
        </p:txBody>
      </p:sp>
      <p:sp>
        <p:nvSpPr>
          <p:cNvPr id="26" name="TextBox 7">
            <a:extLst>
              <a:ext uri="{FF2B5EF4-FFF2-40B4-BE49-F238E27FC236}">
                <a16:creationId xmlns:a16="http://schemas.microsoft.com/office/drawing/2014/main" id="{6DD728AE-3737-433D-A114-B2205B8DA36A}"/>
              </a:ext>
            </a:extLst>
          </p:cNvPr>
          <p:cNvSpPr txBox="1"/>
          <p:nvPr/>
        </p:nvSpPr>
        <p:spPr>
          <a:xfrm>
            <a:off x="8035405" y="8134502"/>
            <a:ext cx="9520970" cy="437299"/>
          </a:xfrm>
          <a:prstGeom prst="rect">
            <a:avLst/>
          </a:prstGeom>
        </p:spPr>
        <p:txBody>
          <a:bodyPr wrap="square" lIns="0" tIns="0" rIns="0" bIns="0" rtlCol="0" anchor="t">
            <a:spAutoFit/>
          </a:bodyPr>
          <a:lstStyle/>
          <a:p>
            <a:pPr algn="just">
              <a:lnSpc>
                <a:spcPts val="3999"/>
              </a:lnSpc>
            </a:pPr>
            <a:r>
              <a:rPr lang="en-US" dirty="0" err="1">
                <a:latin typeface="Saira Bold"/>
                <a:ea typeface="Saira Bold"/>
                <a:cs typeface="Saira Bold"/>
                <a:sym typeface="Saira Bold"/>
              </a:rPr>
              <a:t>Eviter</a:t>
            </a:r>
            <a:r>
              <a:rPr lang="en-US" dirty="0">
                <a:latin typeface="Saira Bold"/>
                <a:ea typeface="Saira Bold"/>
                <a:cs typeface="Saira Bold"/>
                <a:sym typeface="Saira Bold"/>
              </a:rPr>
              <a:t> les </a:t>
            </a:r>
            <a:r>
              <a:rPr lang="en-US" dirty="0" err="1">
                <a:latin typeface="Saira Bold"/>
                <a:ea typeface="Saira Bold"/>
                <a:cs typeface="Saira Bold"/>
                <a:sym typeface="Saira Bold"/>
              </a:rPr>
              <a:t>erreurs</a:t>
            </a:r>
            <a:r>
              <a:rPr lang="en-US" dirty="0">
                <a:latin typeface="Saira Bold"/>
                <a:ea typeface="Saira Bold"/>
                <a:cs typeface="Saira Bold"/>
                <a:sym typeface="Saira Bold"/>
              </a:rPr>
              <a:t> </a:t>
            </a:r>
            <a:r>
              <a:rPr lang="en-US" dirty="0" err="1">
                <a:latin typeface="Saira Bold"/>
                <a:ea typeface="Saira Bold"/>
                <a:cs typeface="Saira Bold"/>
                <a:sym typeface="Saira Bold"/>
              </a:rPr>
              <a:t>humaines</a:t>
            </a:r>
            <a:r>
              <a:rPr lang="en-US" dirty="0">
                <a:latin typeface="Saira Bold"/>
                <a:ea typeface="Saira Bold"/>
                <a:cs typeface="Saira Bold"/>
                <a:sym typeface="Saira Bold"/>
              </a:rPr>
              <a:t> </a:t>
            </a:r>
            <a:r>
              <a:rPr lang="en-US" dirty="0" err="1">
                <a:latin typeface="Saira Bold"/>
                <a:ea typeface="Saira Bold"/>
                <a:cs typeface="Saira Bold"/>
                <a:sym typeface="Saira Bold"/>
              </a:rPr>
              <a:t>en</a:t>
            </a:r>
            <a:r>
              <a:rPr lang="en-US" dirty="0">
                <a:latin typeface="Saira Bold"/>
                <a:ea typeface="Saira Bold"/>
                <a:cs typeface="Saira Bold"/>
                <a:sym typeface="Saira Bold"/>
              </a:rPr>
              <a:t> </a:t>
            </a:r>
            <a:r>
              <a:rPr lang="en-US" dirty="0" err="1">
                <a:latin typeface="Saira Bold"/>
                <a:ea typeface="Saira Bold"/>
                <a:cs typeface="Saira Bold"/>
                <a:sym typeface="Saira Bold"/>
              </a:rPr>
              <a:t>assurant</a:t>
            </a:r>
            <a:r>
              <a:rPr lang="en-US" dirty="0">
                <a:latin typeface="Saira Bold"/>
                <a:ea typeface="Saira Bold"/>
                <a:cs typeface="Saira Bold"/>
                <a:sym typeface="Saira Bold"/>
              </a:rPr>
              <a:t> </a:t>
            </a:r>
            <a:r>
              <a:rPr lang="en-US" dirty="0" err="1">
                <a:latin typeface="Saira Bold"/>
                <a:ea typeface="Saira Bold"/>
                <a:cs typeface="Saira Bold"/>
                <a:sym typeface="Saira Bold"/>
              </a:rPr>
              <a:t>une</a:t>
            </a:r>
            <a:r>
              <a:rPr lang="en-US" dirty="0">
                <a:latin typeface="Saira Bold"/>
                <a:ea typeface="Saira Bold"/>
                <a:cs typeface="Saira Bold"/>
                <a:sym typeface="Saira Bold"/>
              </a:rPr>
              <a:t> </a:t>
            </a:r>
            <a:r>
              <a:rPr lang="en-US" dirty="0" err="1">
                <a:latin typeface="Saira Bold"/>
                <a:ea typeface="Saira Bold"/>
                <a:cs typeface="Saira Bold"/>
                <a:sym typeface="Saira Bold"/>
              </a:rPr>
              <a:t>précision</a:t>
            </a:r>
            <a:r>
              <a:rPr lang="en-US" dirty="0">
                <a:latin typeface="Saira Bold"/>
                <a:ea typeface="Saira Bold"/>
                <a:cs typeface="Saira Bold"/>
                <a:sym typeface="Saira Bold"/>
              </a:rPr>
              <a:t> </a:t>
            </a:r>
            <a:r>
              <a:rPr lang="en-US" dirty="0" err="1">
                <a:latin typeface="Saira Bold"/>
                <a:ea typeface="Saira Bold"/>
                <a:cs typeface="Saira Bold"/>
                <a:sym typeface="Saira Bold"/>
              </a:rPr>
              <a:t>constante</a:t>
            </a:r>
            <a:endParaRPr lang="en-US" dirty="0">
              <a:latin typeface="Saira Bold"/>
              <a:ea typeface="Saira Bold"/>
              <a:cs typeface="Saira Bold"/>
              <a:sym typeface="Saira Bold"/>
            </a:endParaRPr>
          </a:p>
        </p:txBody>
      </p:sp>
      <p:sp>
        <p:nvSpPr>
          <p:cNvPr id="28" name="TextBox 8">
            <a:extLst>
              <a:ext uri="{FF2B5EF4-FFF2-40B4-BE49-F238E27FC236}">
                <a16:creationId xmlns:a16="http://schemas.microsoft.com/office/drawing/2014/main" id="{7FE98029-931B-40B3-9D35-17DBCAA6E773}"/>
              </a:ext>
            </a:extLst>
          </p:cNvPr>
          <p:cNvSpPr txBox="1"/>
          <p:nvPr/>
        </p:nvSpPr>
        <p:spPr>
          <a:xfrm>
            <a:off x="8035405" y="8849111"/>
            <a:ext cx="3045533" cy="485389"/>
          </a:xfrm>
          <a:prstGeom prst="rect">
            <a:avLst/>
          </a:prstGeom>
        </p:spPr>
        <p:txBody>
          <a:bodyPr lIns="0" tIns="0" rIns="0" bIns="0" rtlCol="0" anchor="t">
            <a:spAutoFit/>
          </a:bodyPr>
          <a:lstStyle/>
          <a:p>
            <a:pPr algn="just">
              <a:lnSpc>
                <a:spcPts val="4479"/>
              </a:lnSpc>
            </a:pPr>
            <a:r>
              <a:rPr lang="en-US" dirty="0">
                <a:latin typeface="Saira Bold"/>
                <a:sym typeface="Saira Bold"/>
              </a:rPr>
              <a:t>Un gain de temps </a:t>
            </a:r>
          </a:p>
        </p:txBody>
      </p:sp>
      <p:sp>
        <p:nvSpPr>
          <p:cNvPr id="25" name="Rectangle 24">
            <a:extLst>
              <a:ext uri="{FF2B5EF4-FFF2-40B4-BE49-F238E27FC236}">
                <a16:creationId xmlns:a16="http://schemas.microsoft.com/office/drawing/2014/main" id="{F5B5F3F3-356F-4C23-87FD-86821293EC67}"/>
              </a:ext>
            </a:extLst>
          </p:cNvPr>
          <p:cNvSpPr/>
          <p:nvPr/>
        </p:nvSpPr>
        <p:spPr>
          <a:xfrm>
            <a:off x="7934811" y="9525139"/>
            <a:ext cx="6314549" cy="577722"/>
          </a:xfrm>
          <a:prstGeom prst="rect">
            <a:avLst/>
          </a:prstGeom>
        </p:spPr>
        <p:txBody>
          <a:bodyPr wrap="none">
            <a:spAutoFit/>
          </a:bodyPr>
          <a:lstStyle/>
          <a:p>
            <a:pPr algn="just">
              <a:lnSpc>
                <a:spcPts val="4479"/>
              </a:lnSpc>
            </a:pPr>
            <a:r>
              <a:rPr lang="en-US" dirty="0">
                <a:latin typeface="Saira Bold"/>
                <a:sym typeface="Saira Bold"/>
              </a:rPr>
              <a:t>Gestion plus </a:t>
            </a:r>
            <a:r>
              <a:rPr lang="en-US" dirty="0" err="1">
                <a:latin typeface="Saira Bold"/>
                <a:sym typeface="Saira Bold"/>
              </a:rPr>
              <a:t>fluide</a:t>
            </a:r>
            <a:r>
              <a:rPr lang="en-US" dirty="0">
                <a:latin typeface="Saira Bold"/>
                <a:sym typeface="Saira Bold"/>
              </a:rPr>
              <a:t> et plus </a:t>
            </a:r>
            <a:r>
              <a:rPr lang="en-US" dirty="0" err="1">
                <a:latin typeface="Saira Bold"/>
                <a:sym typeface="Saira Bold"/>
              </a:rPr>
              <a:t>fiable</a:t>
            </a:r>
            <a:r>
              <a:rPr lang="en-US" dirty="0">
                <a:latin typeface="Saira Bold"/>
                <a:sym typeface="Saira Bold"/>
              </a:rPr>
              <a:t> des transactions </a:t>
            </a:r>
            <a:r>
              <a:rPr lang="en-US" dirty="0" err="1">
                <a:latin typeface="Saira Bold"/>
                <a:sym typeface="Saira Bold"/>
              </a:rPr>
              <a:t>financières</a:t>
            </a:r>
            <a:endParaRPr lang="en-US" dirty="0">
              <a:latin typeface="Saira Bold"/>
              <a:sym typeface="Saira Bold"/>
            </a:endParaRPr>
          </a:p>
        </p:txBody>
      </p:sp>
      <p:sp>
        <p:nvSpPr>
          <p:cNvPr id="32" name="Freeform 14">
            <a:extLst>
              <a:ext uri="{FF2B5EF4-FFF2-40B4-BE49-F238E27FC236}">
                <a16:creationId xmlns:a16="http://schemas.microsoft.com/office/drawing/2014/main" id="{5954952E-E79D-4A5A-9BBF-89A929CD46CC}"/>
              </a:ext>
            </a:extLst>
          </p:cNvPr>
          <p:cNvSpPr/>
          <p:nvPr/>
        </p:nvSpPr>
        <p:spPr>
          <a:xfrm rot="20341354" flipV="1">
            <a:off x="6723014" y="8646826"/>
            <a:ext cx="1121484" cy="260839"/>
          </a:xfrm>
          <a:custGeom>
            <a:avLst/>
            <a:gdLst/>
            <a:ahLst/>
            <a:cxnLst/>
            <a:rect l="l" t="t" r="r" b="b"/>
            <a:pathLst>
              <a:path w="1756425" h="531319">
                <a:moveTo>
                  <a:pt x="0" y="0"/>
                </a:moveTo>
                <a:lnTo>
                  <a:pt x="1756425" y="0"/>
                </a:lnTo>
                <a:lnTo>
                  <a:pt x="1756425" y="531318"/>
                </a:lnTo>
                <a:lnTo>
                  <a:pt x="0" y="53131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33" name="Freeform 14">
            <a:extLst>
              <a:ext uri="{FF2B5EF4-FFF2-40B4-BE49-F238E27FC236}">
                <a16:creationId xmlns:a16="http://schemas.microsoft.com/office/drawing/2014/main" id="{B0A9A50E-DD7D-4EC7-954C-1E02A026615E}"/>
              </a:ext>
            </a:extLst>
          </p:cNvPr>
          <p:cNvSpPr/>
          <p:nvPr/>
        </p:nvSpPr>
        <p:spPr>
          <a:xfrm rot="1522669" flipV="1">
            <a:off x="6675748" y="9603280"/>
            <a:ext cx="1121484" cy="260839"/>
          </a:xfrm>
          <a:custGeom>
            <a:avLst/>
            <a:gdLst/>
            <a:ahLst/>
            <a:cxnLst/>
            <a:rect l="l" t="t" r="r" b="b"/>
            <a:pathLst>
              <a:path w="1756425" h="531319">
                <a:moveTo>
                  <a:pt x="0" y="0"/>
                </a:moveTo>
                <a:lnTo>
                  <a:pt x="1756425" y="0"/>
                </a:lnTo>
                <a:lnTo>
                  <a:pt x="1756425" y="531318"/>
                </a:lnTo>
                <a:lnTo>
                  <a:pt x="0" y="53131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34" name="Freeform 14">
            <a:extLst>
              <a:ext uri="{FF2B5EF4-FFF2-40B4-BE49-F238E27FC236}">
                <a16:creationId xmlns:a16="http://schemas.microsoft.com/office/drawing/2014/main" id="{FC9B63F6-1914-41D8-9413-92B341CC6D5B}"/>
              </a:ext>
            </a:extLst>
          </p:cNvPr>
          <p:cNvSpPr/>
          <p:nvPr/>
        </p:nvSpPr>
        <p:spPr>
          <a:xfrm flipV="1">
            <a:off x="6732540" y="9091805"/>
            <a:ext cx="1121484" cy="260839"/>
          </a:xfrm>
          <a:custGeom>
            <a:avLst/>
            <a:gdLst/>
            <a:ahLst/>
            <a:cxnLst/>
            <a:rect l="l" t="t" r="r" b="b"/>
            <a:pathLst>
              <a:path w="1756425" h="531319">
                <a:moveTo>
                  <a:pt x="0" y="0"/>
                </a:moveTo>
                <a:lnTo>
                  <a:pt x="1756425" y="0"/>
                </a:lnTo>
                <a:lnTo>
                  <a:pt x="1756425" y="531318"/>
                </a:lnTo>
                <a:lnTo>
                  <a:pt x="0" y="53131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anim calcmode="lin" valueType="num">
                                      <p:cBhvr>
                                        <p:cTn id="59" dur="1000" fill="hold"/>
                                        <p:tgtEl>
                                          <p:spTgt spid="22"/>
                                        </p:tgtEl>
                                        <p:attrNameLst>
                                          <p:attrName>ppt_x</p:attrName>
                                        </p:attrNameLst>
                                      </p:cBhvr>
                                      <p:tavLst>
                                        <p:tav tm="0">
                                          <p:val>
                                            <p:strVal val="#ppt_x"/>
                                          </p:val>
                                        </p:tav>
                                        <p:tav tm="100000">
                                          <p:val>
                                            <p:strVal val="#ppt_x"/>
                                          </p:val>
                                        </p:tav>
                                      </p:tavLst>
                                    </p:anim>
                                    <p:anim calcmode="lin" valueType="num">
                                      <p:cBhvr>
                                        <p:cTn id="60" dur="1000" fill="hold"/>
                                        <p:tgtEl>
                                          <p:spTgt spid="22"/>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1000"/>
                                        <p:tgtEl>
                                          <p:spTgt spid="13"/>
                                        </p:tgtEl>
                                      </p:cBhvr>
                                    </p:animEffect>
                                    <p:anim calcmode="lin" valueType="num">
                                      <p:cBhvr>
                                        <p:cTn id="71" dur="1000" fill="hold"/>
                                        <p:tgtEl>
                                          <p:spTgt spid="13"/>
                                        </p:tgtEl>
                                        <p:attrNameLst>
                                          <p:attrName>ppt_x</p:attrName>
                                        </p:attrNameLst>
                                      </p:cBhvr>
                                      <p:tavLst>
                                        <p:tav tm="0">
                                          <p:val>
                                            <p:strVal val="#ppt_x"/>
                                          </p:val>
                                        </p:tav>
                                        <p:tav tm="100000">
                                          <p:val>
                                            <p:strVal val="#ppt_x"/>
                                          </p:val>
                                        </p:tav>
                                      </p:tavLst>
                                    </p:anim>
                                    <p:anim calcmode="lin" valueType="num">
                                      <p:cBhvr>
                                        <p:cTn id="72" dur="1000" fill="hold"/>
                                        <p:tgtEl>
                                          <p:spTgt spid="1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1000"/>
                                        <p:tgtEl>
                                          <p:spTgt spid="23"/>
                                        </p:tgtEl>
                                      </p:cBhvr>
                                    </p:animEffect>
                                    <p:anim calcmode="lin" valueType="num">
                                      <p:cBhvr>
                                        <p:cTn id="76" dur="1000" fill="hold"/>
                                        <p:tgtEl>
                                          <p:spTgt spid="23"/>
                                        </p:tgtEl>
                                        <p:attrNameLst>
                                          <p:attrName>ppt_x</p:attrName>
                                        </p:attrNameLst>
                                      </p:cBhvr>
                                      <p:tavLst>
                                        <p:tav tm="0">
                                          <p:val>
                                            <p:strVal val="#ppt_x"/>
                                          </p:val>
                                        </p:tav>
                                        <p:tav tm="100000">
                                          <p:val>
                                            <p:strVal val="#ppt_x"/>
                                          </p:val>
                                        </p:tav>
                                      </p:tavLst>
                                    </p:anim>
                                    <p:anim calcmode="lin" valueType="num">
                                      <p:cBhvr>
                                        <p:cTn id="77" dur="1000" fill="hold"/>
                                        <p:tgtEl>
                                          <p:spTgt spid="23"/>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1000"/>
                                        <p:tgtEl>
                                          <p:spTgt spid="11"/>
                                        </p:tgtEl>
                                      </p:cBhvr>
                                    </p:animEffect>
                                    <p:anim calcmode="lin" valueType="num">
                                      <p:cBhvr>
                                        <p:cTn id="81" dur="1000" fill="hold"/>
                                        <p:tgtEl>
                                          <p:spTgt spid="11"/>
                                        </p:tgtEl>
                                        <p:attrNameLst>
                                          <p:attrName>ppt_x</p:attrName>
                                        </p:attrNameLst>
                                      </p:cBhvr>
                                      <p:tavLst>
                                        <p:tav tm="0">
                                          <p:val>
                                            <p:strVal val="#ppt_x"/>
                                          </p:val>
                                        </p:tav>
                                        <p:tav tm="100000">
                                          <p:val>
                                            <p:strVal val="#ppt_x"/>
                                          </p:val>
                                        </p:tav>
                                      </p:tavLst>
                                    </p:anim>
                                    <p:anim calcmode="lin" valueType="num">
                                      <p:cBhvr>
                                        <p:cTn id="8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barn(inVertical)">
                                      <p:cBhvr>
                                        <p:cTn id="87" dur="500"/>
                                        <p:tgtEl>
                                          <p:spTgt spid="2"/>
                                        </p:tgtEl>
                                      </p:cBhvr>
                                    </p:animEffect>
                                  </p:childTnLst>
                                </p:cTn>
                              </p:par>
                              <p:par>
                                <p:cTn id="88" presetID="16" presetClass="entr" presetSubtype="21" fill="hold" nodeType="with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barn(inVertical)">
                                      <p:cBhvr>
                                        <p:cTn id="90" dur="500"/>
                                        <p:tgtEl>
                                          <p:spTgt spid="17"/>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barn(inVertical)">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nodeType="clickEffect">
                                  <p:stCondLst>
                                    <p:cond delay="0"/>
                                  </p:stCondLst>
                                  <p:childTnLst>
                                    <p:set>
                                      <p:cBhvr>
                                        <p:cTn id="97" dur="1" fill="hold">
                                          <p:stCondLst>
                                            <p:cond delay="0"/>
                                          </p:stCondLst>
                                        </p:cTn>
                                        <p:tgtEl>
                                          <p:spTgt spid="32"/>
                                        </p:tgtEl>
                                        <p:attrNameLst>
                                          <p:attrName>style.visibility</p:attrName>
                                        </p:attrNameLst>
                                      </p:cBhvr>
                                      <p:to>
                                        <p:strVal val="visible"/>
                                      </p:to>
                                    </p:set>
                                    <p:anim calcmode="lin" valueType="num">
                                      <p:cBhvr>
                                        <p:cTn id="98" dur="500" fill="hold"/>
                                        <p:tgtEl>
                                          <p:spTgt spid="32"/>
                                        </p:tgtEl>
                                        <p:attrNameLst>
                                          <p:attrName>ppt_w</p:attrName>
                                        </p:attrNameLst>
                                      </p:cBhvr>
                                      <p:tavLst>
                                        <p:tav tm="0">
                                          <p:val>
                                            <p:fltVal val="0"/>
                                          </p:val>
                                        </p:tav>
                                        <p:tav tm="100000">
                                          <p:val>
                                            <p:strVal val="#ppt_w"/>
                                          </p:val>
                                        </p:tav>
                                      </p:tavLst>
                                    </p:anim>
                                    <p:anim calcmode="lin" valueType="num">
                                      <p:cBhvr>
                                        <p:cTn id="99" dur="500" fill="hold"/>
                                        <p:tgtEl>
                                          <p:spTgt spid="32"/>
                                        </p:tgtEl>
                                        <p:attrNameLst>
                                          <p:attrName>ppt_h</p:attrName>
                                        </p:attrNameLst>
                                      </p:cBhvr>
                                      <p:tavLst>
                                        <p:tav tm="0">
                                          <p:val>
                                            <p:fltVal val="0"/>
                                          </p:val>
                                        </p:tav>
                                        <p:tav tm="100000">
                                          <p:val>
                                            <p:strVal val="#ppt_h"/>
                                          </p:val>
                                        </p:tav>
                                      </p:tavLst>
                                    </p:anim>
                                    <p:animEffect transition="in" filter="fade">
                                      <p:cBhvr>
                                        <p:cTn id="100" dur="500"/>
                                        <p:tgtEl>
                                          <p:spTgt spid="32"/>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p:cTn id="103" dur="500" fill="hold"/>
                                        <p:tgtEl>
                                          <p:spTgt spid="26"/>
                                        </p:tgtEl>
                                        <p:attrNameLst>
                                          <p:attrName>ppt_w</p:attrName>
                                        </p:attrNameLst>
                                      </p:cBhvr>
                                      <p:tavLst>
                                        <p:tav tm="0">
                                          <p:val>
                                            <p:fltVal val="0"/>
                                          </p:val>
                                        </p:tav>
                                        <p:tav tm="100000">
                                          <p:val>
                                            <p:strVal val="#ppt_w"/>
                                          </p:val>
                                        </p:tav>
                                      </p:tavLst>
                                    </p:anim>
                                    <p:anim calcmode="lin" valueType="num">
                                      <p:cBhvr>
                                        <p:cTn id="104" dur="500" fill="hold"/>
                                        <p:tgtEl>
                                          <p:spTgt spid="26"/>
                                        </p:tgtEl>
                                        <p:attrNameLst>
                                          <p:attrName>ppt_h</p:attrName>
                                        </p:attrNameLst>
                                      </p:cBhvr>
                                      <p:tavLst>
                                        <p:tav tm="0">
                                          <p:val>
                                            <p:fltVal val="0"/>
                                          </p:val>
                                        </p:tav>
                                        <p:tav tm="100000">
                                          <p:val>
                                            <p:strVal val="#ppt_h"/>
                                          </p:val>
                                        </p:tav>
                                      </p:tavLst>
                                    </p:anim>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nodeType="clickEffect">
                                  <p:stCondLst>
                                    <p:cond delay="0"/>
                                  </p:stCondLst>
                                  <p:childTnLst>
                                    <p:set>
                                      <p:cBhvr>
                                        <p:cTn id="109" dur="1" fill="hold">
                                          <p:stCondLst>
                                            <p:cond delay="0"/>
                                          </p:stCondLst>
                                        </p:cTn>
                                        <p:tgtEl>
                                          <p:spTgt spid="34"/>
                                        </p:tgtEl>
                                        <p:attrNameLst>
                                          <p:attrName>style.visibility</p:attrName>
                                        </p:attrNameLst>
                                      </p:cBhvr>
                                      <p:to>
                                        <p:strVal val="visible"/>
                                      </p:to>
                                    </p:set>
                                    <p:anim calcmode="lin" valueType="num">
                                      <p:cBhvr>
                                        <p:cTn id="110" dur="500" fill="hold"/>
                                        <p:tgtEl>
                                          <p:spTgt spid="34"/>
                                        </p:tgtEl>
                                        <p:attrNameLst>
                                          <p:attrName>ppt_w</p:attrName>
                                        </p:attrNameLst>
                                      </p:cBhvr>
                                      <p:tavLst>
                                        <p:tav tm="0">
                                          <p:val>
                                            <p:fltVal val="0"/>
                                          </p:val>
                                        </p:tav>
                                        <p:tav tm="100000">
                                          <p:val>
                                            <p:strVal val="#ppt_w"/>
                                          </p:val>
                                        </p:tav>
                                      </p:tavLst>
                                    </p:anim>
                                    <p:anim calcmode="lin" valueType="num">
                                      <p:cBhvr>
                                        <p:cTn id="111" dur="500" fill="hold"/>
                                        <p:tgtEl>
                                          <p:spTgt spid="34"/>
                                        </p:tgtEl>
                                        <p:attrNameLst>
                                          <p:attrName>ppt_h</p:attrName>
                                        </p:attrNameLst>
                                      </p:cBhvr>
                                      <p:tavLst>
                                        <p:tav tm="0">
                                          <p:val>
                                            <p:fltVal val="0"/>
                                          </p:val>
                                        </p:tav>
                                        <p:tav tm="100000">
                                          <p:val>
                                            <p:strVal val="#ppt_h"/>
                                          </p:val>
                                        </p:tav>
                                      </p:tavLst>
                                    </p:anim>
                                    <p:animEffect transition="in" filter="fade">
                                      <p:cBhvr>
                                        <p:cTn id="112" dur="500"/>
                                        <p:tgtEl>
                                          <p:spTgt spid="34"/>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28"/>
                                        </p:tgtEl>
                                        <p:attrNameLst>
                                          <p:attrName>style.visibility</p:attrName>
                                        </p:attrNameLst>
                                      </p:cBhvr>
                                      <p:to>
                                        <p:strVal val="visible"/>
                                      </p:to>
                                    </p:set>
                                    <p:anim calcmode="lin" valueType="num">
                                      <p:cBhvr>
                                        <p:cTn id="115" dur="500" fill="hold"/>
                                        <p:tgtEl>
                                          <p:spTgt spid="28"/>
                                        </p:tgtEl>
                                        <p:attrNameLst>
                                          <p:attrName>ppt_w</p:attrName>
                                        </p:attrNameLst>
                                      </p:cBhvr>
                                      <p:tavLst>
                                        <p:tav tm="0">
                                          <p:val>
                                            <p:fltVal val="0"/>
                                          </p:val>
                                        </p:tav>
                                        <p:tav tm="100000">
                                          <p:val>
                                            <p:strVal val="#ppt_w"/>
                                          </p:val>
                                        </p:tav>
                                      </p:tavLst>
                                    </p:anim>
                                    <p:anim calcmode="lin" valueType="num">
                                      <p:cBhvr>
                                        <p:cTn id="116" dur="500" fill="hold"/>
                                        <p:tgtEl>
                                          <p:spTgt spid="28"/>
                                        </p:tgtEl>
                                        <p:attrNameLst>
                                          <p:attrName>ppt_h</p:attrName>
                                        </p:attrNameLst>
                                      </p:cBhvr>
                                      <p:tavLst>
                                        <p:tav tm="0">
                                          <p:val>
                                            <p:fltVal val="0"/>
                                          </p:val>
                                        </p:tav>
                                        <p:tav tm="100000">
                                          <p:val>
                                            <p:strVal val="#ppt_h"/>
                                          </p:val>
                                        </p:tav>
                                      </p:tavLst>
                                    </p:anim>
                                    <p:animEffect transition="in" filter="fade">
                                      <p:cBhvr>
                                        <p:cTn id="117" dur="5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33"/>
                                        </p:tgtEl>
                                        <p:attrNameLst>
                                          <p:attrName>style.visibility</p:attrName>
                                        </p:attrNameLst>
                                      </p:cBhvr>
                                      <p:to>
                                        <p:strVal val="visible"/>
                                      </p:to>
                                    </p:set>
                                    <p:anim calcmode="lin" valueType="num">
                                      <p:cBhvr>
                                        <p:cTn id="122" dur="500" fill="hold"/>
                                        <p:tgtEl>
                                          <p:spTgt spid="33"/>
                                        </p:tgtEl>
                                        <p:attrNameLst>
                                          <p:attrName>ppt_w</p:attrName>
                                        </p:attrNameLst>
                                      </p:cBhvr>
                                      <p:tavLst>
                                        <p:tav tm="0">
                                          <p:val>
                                            <p:fltVal val="0"/>
                                          </p:val>
                                        </p:tav>
                                        <p:tav tm="100000">
                                          <p:val>
                                            <p:strVal val="#ppt_w"/>
                                          </p:val>
                                        </p:tav>
                                      </p:tavLst>
                                    </p:anim>
                                    <p:anim calcmode="lin" valueType="num">
                                      <p:cBhvr>
                                        <p:cTn id="123" dur="500" fill="hold"/>
                                        <p:tgtEl>
                                          <p:spTgt spid="33"/>
                                        </p:tgtEl>
                                        <p:attrNameLst>
                                          <p:attrName>ppt_h</p:attrName>
                                        </p:attrNameLst>
                                      </p:cBhvr>
                                      <p:tavLst>
                                        <p:tav tm="0">
                                          <p:val>
                                            <p:fltVal val="0"/>
                                          </p:val>
                                        </p:tav>
                                        <p:tav tm="100000">
                                          <p:val>
                                            <p:strVal val="#ppt_h"/>
                                          </p:val>
                                        </p:tav>
                                      </p:tavLst>
                                    </p:anim>
                                    <p:animEffect transition="in" filter="fade">
                                      <p:cBhvr>
                                        <p:cTn id="124" dur="500"/>
                                        <p:tgtEl>
                                          <p:spTgt spid="33"/>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5"/>
                                        </p:tgtEl>
                                        <p:attrNameLst>
                                          <p:attrName>style.visibility</p:attrName>
                                        </p:attrNameLst>
                                      </p:cBhvr>
                                      <p:to>
                                        <p:strVal val="visible"/>
                                      </p:to>
                                    </p:set>
                                    <p:anim calcmode="lin" valueType="num">
                                      <p:cBhvr>
                                        <p:cTn id="127" dur="500" fill="hold"/>
                                        <p:tgtEl>
                                          <p:spTgt spid="25"/>
                                        </p:tgtEl>
                                        <p:attrNameLst>
                                          <p:attrName>ppt_w</p:attrName>
                                        </p:attrNameLst>
                                      </p:cBhvr>
                                      <p:tavLst>
                                        <p:tav tm="0">
                                          <p:val>
                                            <p:fltVal val="0"/>
                                          </p:val>
                                        </p:tav>
                                        <p:tav tm="100000">
                                          <p:val>
                                            <p:strVal val="#ppt_w"/>
                                          </p:val>
                                        </p:tav>
                                      </p:tavLst>
                                    </p:anim>
                                    <p:anim calcmode="lin" valueType="num">
                                      <p:cBhvr>
                                        <p:cTn id="128" dur="500" fill="hold"/>
                                        <p:tgtEl>
                                          <p:spTgt spid="25"/>
                                        </p:tgtEl>
                                        <p:attrNameLst>
                                          <p:attrName>ppt_h</p:attrName>
                                        </p:attrNameLst>
                                      </p:cBhvr>
                                      <p:tavLst>
                                        <p:tav tm="0">
                                          <p:val>
                                            <p:fltVal val="0"/>
                                          </p:val>
                                        </p:tav>
                                        <p:tav tm="100000">
                                          <p:val>
                                            <p:strVal val="#ppt_h"/>
                                          </p:val>
                                        </p:tav>
                                      </p:tavLst>
                                    </p:anim>
                                    <p:animEffect transition="in" filter="fade">
                                      <p:cBhvr>
                                        <p:cTn id="1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20" grpId="0"/>
      <p:bldP spid="21" grpId="0"/>
      <p:bldP spid="22" grpId="0"/>
      <p:bldP spid="23" grpId="0"/>
      <p:bldP spid="24" grpId="0"/>
      <p:bldP spid="26" grpId="0"/>
      <p:bldP spid="28"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88285" y="1266792"/>
            <a:ext cx="7511429" cy="1047750"/>
          </a:xfrm>
          <a:prstGeom prst="rect">
            <a:avLst/>
          </a:prstGeom>
        </p:spPr>
        <p:txBody>
          <a:bodyPr lIns="0" tIns="0" rIns="0" bIns="0" rtlCol="0" anchor="t">
            <a:spAutoFit/>
          </a:bodyPr>
          <a:lstStyle/>
          <a:p>
            <a:pPr marL="0" lvl="0" indent="0" algn="ctr">
              <a:lnSpc>
                <a:spcPts val="8399"/>
              </a:lnSpc>
            </a:pPr>
            <a:r>
              <a:rPr lang="en-US" sz="6999" b="1" spc="-139">
                <a:solidFill>
                  <a:srgbClr val="FFFFFF"/>
                </a:solidFill>
                <a:latin typeface="Antonio Bold"/>
                <a:ea typeface="Antonio Bold"/>
                <a:cs typeface="Antonio Bold"/>
                <a:sym typeface="Antonio Bold"/>
              </a:rPr>
              <a:t>Indicateurs clés</a:t>
            </a:r>
          </a:p>
        </p:txBody>
      </p:sp>
      <p:sp>
        <p:nvSpPr>
          <p:cNvPr id="3" name="Freeform 3"/>
          <p:cNvSpPr/>
          <p:nvPr/>
        </p:nvSpPr>
        <p:spPr>
          <a:xfrm rot="8100000">
            <a:off x="246504" y="-13945429"/>
            <a:ext cx="17433720" cy="17433720"/>
          </a:xfrm>
          <a:custGeom>
            <a:avLst/>
            <a:gdLst/>
            <a:ahLst/>
            <a:cxnLst/>
            <a:rect l="l" t="t" r="r" b="b"/>
            <a:pathLst>
              <a:path w="17433720" h="17433720">
                <a:moveTo>
                  <a:pt x="0" y="0"/>
                </a:moveTo>
                <a:lnTo>
                  <a:pt x="17433720" y="0"/>
                </a:lnTo>
                <a:lnTo>
                  <a:pt x="17433720" y="17433719"/>
                </a:lnTo>
                <a:lnTo>
                  <a:pt x="0" y="17433719"/>
                </a:lnTo>
                <a:lnTo>
                  <a:pt x="0" y="0"/>
                </a:lnTo>
                <a:close/>
              </a:path>
            </a:pathLst>
          </a:custGeom>
          <a:blipFill>
            <a:blip r:embed="rId3">
              <a:alphaModFix amt="80000"/>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2149152" y="1883266"/>
            <a:ext cx="2768689" cy="2768689"/>
          </a:xfrm>
          <a:custGeom>
            <a:avLst/>
            <a:gdLst/>
            <a:ahLst/>
            <a:cxnLst/>
            <a:rect l="l" t="t" r="r" b="b"/>
            <a:pathLst>
              <a:path w="2768689" h="2768689">
                <a:moveTo>
                  <a:pt x="0" y="0"/>
                </a:moveTo>
                <a:lnTo>
                  <a:pt x="2768689" y="0"/>
                </a:lnTo>
                <a:lnTo>
                  <a:pt x="2768689" y="2768689"/>
                </a:lnTo>
                <a:lnTo>
                  <a:pt x="0" y="2768689"/>
                </a:lnTo>
                <a:lnTo>
                  <a:pt x="0" y="0"/>
                </a:lnTo>
                <a:close/>
              </a:path>
            </a:pathLst>
          </a:custGeom>
          <a:blipFill>
            <a:blip r:embed="rId5"/>
            <a:stretch>
              <a:fillRect/>
            </a:stretch>
          </a:blipFill>
        </p:spPr>
      </p:sp>
      <p:sp>
        <p:nvSpPr>
          <p:cNvPr id="6" name="Freeform 6"/>
          <p:cNvSpPr/>
          <p:nvPr/>
        </p:nvSpPr>
        <p:spPr>
          <a:xfrm>
            <a:off x="170704" y="5056523"/>
            <a:ext cx="2638067" cy="2770573"/>
          </a:xfrm>
          <a:custGeom>
            <a:avLst/>
            <a:gdLst/>
            <a:ahLst/>
            <a:cxnLst/>
            <a:rect l="l" t="t" r="r" b="b"/>
            <a:pathLst>
              <a:path w="2638067" h="2770573">
                <a:moveTo>
                  <a:pt x="0" y="0"/>
                </a:moveTo>
                <a:lnTo>
                  <a:pt x="2638067" y="0"/>
                </a:lnTo>
                <a:lnTo>
                  <a:pt x="2638067" y="2770573"/>
                </a:lnTo>
                <a:lnTo>
                  <a:pt x="0" y="2770573"/>
                </a:lnTo>
                <a:lnTo>
                  <a:pt x="0" y="0"/>
                </a:lnTo>
                <a:close/>
              </a:path>
            </a:pathLst>
          </a:custGeom>
          <a:blipFill>
            <a:blip r:embed="rId6"/>
            <a:stretch>
              <a:fillRect/>
            </a:stretch>
          </a:blipFill>
        </p:spPr>
      </p:sp>
      <p:sp>
        <p:nvSpPr>
          <p:cNvPr id="7" name="Freeform 7"/>
          <p:cNvSpPr/>
          <p:nvPr/>
        </p:nvSpPr>
        <p:spPr>
          <a:xfrm>
            <a:off x="5715000" y="5661815"/>
            <a:ext cx="9487840" cy="3999959"/>
          </a:xfrm>
          <a:custGeom>
            <a:avLst/>
            <a:gdLst/>
            <a:ahLst/>
            <a:cxnLst/>
            <a:rect l="l" t="t" r="r" b="b"/>
            <a:pathLst>
              <a:path w="12176755" h="4505399">
                <a:moveTo>
                  <a:pt x="0" y="0"/>
                </a:moveTo>
                <a:lnTo>
                  <a:pt x="12176756" y="0"/>
                </a:lnTo>
                <a:lnTo>
                  <a:pt x="12176756" y="4505399"/>
                </a:lnTo>
                <a:lnTo>
                  <a:pt x="0" y="4505399"/>
                </a:lnTo>
                <a:lnTo>
                  <a:pt x="0" y="0"/>
                </a:lnTo>
                <a:close/>
              </a:path>
            </a:pathLst>
          </a:custGeom>
          <a:blipFill>
            <a:blip r:embed="rId7"/>
            <a:stretch>
              <a:fillRect/>
            </a:stretch>
          </a:blipFill>
        </p:spPr>
      </p:sp>
      <p:sp>
        <p:nvSpPr>
          <p:cNvPr id="8" name="TextBox 8"/>
          <p:cNvSpPr txBox="1"/>
          <p:nvPr/>
        </p:nvSpPr>
        <p:spPr>
          <a:xfrm>
            <a:off x="5819257" y="355567"/>
            <a:ext cx="6597313" cy="822325"/>
          </a:xfrm>
          <a:prstGeom prst="rect">
            <a:avLst/>
          </a:prstGeom>
        </p:spPr>
        <p:txBody>
          <a:bodyPr lIns="0" tIns="0" rIns="0" bIns="0" rtlCol="0" anchor="t">
            <a:spAutoFit/>
          </a:bodyPr>
          <a:lstStyle/>
          <a:p>
            <a:pPr algn="l">
              <a:lnSpc>
                <a:spcPts val="6500"/>
              </a:lnSpc>
            </a:pPr>
            <a:r>
              <a:rPr lang="en-US" sz="5000" b="1">
                <a:solidFill>
                  <a:srgbClr val="FFFFFF"/>
                </a:solidFill>
                <a:latin typeface="Klein Bold"/>
                <a:ea typeface="Klein Bold"/>
                <a:cs typeface="Klein Bold"/>
                <a:sym typeface="Klein Bold"/>
              </a:rPr>
              <a:t>Contexe du projet</a:t>
            </a:r>
          </a:p>
        </p:txBody>
      </p:sp>
      <p:sp>
        <p:nvSpPr>
          <p:cNvPr id="9" name="TextBox 9"/>
          <p:cNvSpPr txBox="1"/>
          <p:nvPr/>
        </p:nvSpPr>
        <p:spPr>
          <a:xfrm>
            <a:off x="752042" y="2126298"/>
            <a:ext cx="5562907" cy="346249"/>
          </a:xfrm>
          <a:prstGeom prst="rect">
            <a:avLst/>
          </a:prstGeom>
        </p:spPr>
        <p:txBody>
          <a:bodyPr wrap="square" lIns="0" tIns="0" rIns="0" bIns="0" rtlCol="0" anchor="t">
            <a:spAutoFit/>
          </a:bodyPr>
          <a:lstStyle/>
          <a:p>
            <a:pPr algn="ctr">
              <a:lnSpc>
                <a:spcPts val="2660"/>
              </a:lnSpc>
              <a:spcBef>
                <a:spcPct val="0"/>
              </a:spcBef>
            </a:pPr>
            <a:r>
              <a:rPr lang="en-US" sz="1900" b="1" dirty="0">
                <a:solidFill>
                  <a:srgbClr val="153969"/>
                </a:solidFill>
                <a:latin typeface="Helios Bold"/>
                <a:ea typeface="Helios Bold"/>
                <a:cs typeface="Helios Bold"/>
                <a:sym typeface="Helios Bold"/>
              </a:rPr>
              <a:t> German Moroccan Software Company</a:t>
            </a:r>
          </a:p>
        </p:txBody>
      </p:sp>
      <p:sp>
        <p:nvSpPr>
          <p:cNvPr id="10" name="TextBox 10"/>
          <p:cNvSpPr txBox="1"/>
          <p:nvPr/>
        </p:nvSpPr>
        <p:spPr>
          <a:xfrm>
            <a:off x="1734155" y="5827987"/>
            <a:ext cx="1422294" cy="313227"/>
          </a:xfrm>
          <a:prstGeom prst="rect">
            <a:avLst/>
          </a:prstGeom>
        </p:spPr>
        <p:txBody>
          <a:bodyPr wrap="square" lIns="0" tIns="0" rIns="0" bIns="0" rtlCol="0" anchor="t">
            <a:spAutoFit/>
          </a:bodyPr>
          <a:lstStyle/>
          <a:p>
            <a:pPr marL="0" lvl="0" indent="0" algn="ctr">
              <a:lnSpc>
                <a:spcPts val="2660"/>
              </a:lnSpc>
              <a:spcBef>
                <a:spcPct val="0"/>
              </a:spcBef>
            </a:pPr>
            <a:r>
              <a:rPr lang="en-US" sz="1900" b="1" u="none" strike="noStrike" dirty="0" err="1">
                <a:solidFill>
                  <a:srgbClr val="000000"/>
                </a:solidFill>
                <a:latin typeface="Helios"/>
                <a:ea typeface="Helios"/>
                <a:cs typeface="Helios"/>
                <a:sym typeface="Helios"/>
              </a:rPr>
              <a:t>Beni-Mellal</a:t>
            </a:r>
            <a:r>
              <a:rPr lang="en-US" sz="1900" b="1" u="none" strike="noStrike" dirty="0">
                <a:solidFill>
                  <a:srgbClr val="000000"/>
                </a:solidFill>
                <a:latin typeface="Helios"/>
                <a:ea typeface="Helios"/>
                <a:cs typeface="Helios"/>
                <a:sym typeface="Helios"/>
              </a:rPr>
              <a:t> </a:t>
            </a:r>
          </a:p>
        </p:txBody>
      </p:sp>
      <p:sp>
        <p:nvSpPr>
          <p:cNvPr id="11" name="TextBox 11"/>
          <p:cNvSpPr txBox="1"/>
          <p:nvPr/>
        </p:nvSpPr>
        <p:spPr>
          <a:xfrm>
            <a:off x="7769625" y="2251196"/>
            <a:ext cx="4797013" cy="684675"/>
          </a:xfrm>
          <a:prstGeom prst="rect">
            <a:avLst/>
          </a:prstGeom>
        </p:spPr>
        <p:txBody>
          <a:bodyPr wrap="square" lIns="0" tIns="0" rIns="0" bIns="0" rtlCol="0" anchor="t">
            <a:spAutoFit/>
          </a:bodyPr>
          <a:lstStyle/>
          <a:p>
            <a:pPr algn="ctr">
              <a:lnSpc>
                <a:spcPts val="2800"/>
              </a:lnSpc>
              <a:spcBef>
                <a:spcPct val="0"/>
              </a:spcBef>
            </a:pPr>
            <a:r>
              <a:rPr lang="fr-MA" sz="2000" b="1" dirty="0">
                <a:solidFill>
                  <a:srgbClr val="000000"/>
                </a:solidFill>
                <a:latin typeface="Helios"/>
                <a:ea typeface="Helios"/>
                <a:cs typeface="Helios"/>
                <a:sym typeface="Helios"/>
              </a:rPr>
              <a:t>Activité principale:</a:t>
            </a:r>
            <a:endParaRPr lang="en-US" sz="2000" b="1" dirty="0">
              <a:solidFill>
                <a:srgbClr val="000000"/>
              </a:solidFill>
              <a:latin typeface="Helios"/>
              <a:ea typeface="Helios"/>
              <a:cs typeface="Helios"/>
              <a:sym typeface="Helios"/>
            </a:endParaRPr>
          </a:p>
          <a:p>
            <a:pPr algn="ctr">
              <a:lnSpc>
                <a:spcPts val="2800"/>
              </a:lnSpc>
              <a:spcBef>
                <a:spcPct val="0"/>
              </a:spcBef>
            </a:pPr>
            <a:r>
              <a:rPr lang="en-US" sz="2000" dirty="0" err="1">
                <a:solidFill>
                  <a:srgbClr val="000000"/>
                </a:solidFill>
                <a:latin typeface="Helios"/>
                <a:ea typeface="Helios"/>
                <a:cs typeface="Helios"/>
                <a:sym typeface="Helios"/>
              </a:rPr>
              <a:t>Développement</a:t>
            </a:r>
            <a:r>
              <a:rPr lang="en-US" sz="2000" dirty="0">
                <a:solidFill>
                  <a:srgbClr val="000000"/>
                </a:solidFill>
                <a:latin typeface="Helios"/>
                <a:ea typeface="Helios"/>
                <a:cs typeface="Helios"/>
                <a:sym typeface="Helios"/>
              </a:rPr>
              <a:t> de </a:t>
            </a:r>
            <a:r>
              <a:rPr lang="en-US" sz="2000" dirty="0" err="1">
                <a:solidFill>
                  <a:srgbClr val="000000"/>
                </a:solidFill>
                <a:latin typeface="Helios"/>
                <a:ea typeface="Helios"/>
                <a:cs typeface="Helios"/>
                <a:sym typeface="Helios"/>
              </a:rPr>
              <a:t>logiciels</a:t>
            </a:r>
            <a:r>
              <a:rPr lang="en-US" sz="2000" dirty="0">
                <a:solidFill>
                  <a:srgbClr val="000000"/>
                </a:solidFill>
                <a:latin typeface="Helios"/>
                <a:ea typeface="Helios"/>
                <a:cs typeface="Helios"/>
                <a:sym typeface="Helios"/>
              </a:rPr>
              <a:t> et </a:t>
            </a:r>
            <a:r>
              <a:rPr lang="en-US" sz="2000" dirty="0" err="1">
                <a:solidFill>
                  <a:srgbClr val="000000"/>
                </a:solidFill>
                <a:latin typeface="Helios"/>
                <a:ea typeface="Helios"/>
                <a:cs typeface="Helios"/>
                <a:sym typeface="Helios"/>
              </a:rPr>
              <a:t>progiciels</a:t>
            </a:r>
            <a:endParaRPr lang="en-US" sz="2000" dirty="0">
              <a:solidFill>
                <a:srgbClr val="000000"/>
              </a:solidFill>
              <a:latin typeface="Helios"/>
              <a:ea typeface="Helios"/>
              <a:cs typeface="Helios"/>
              <a:sym typeface="Helios"/>
            </a:endParaRPr>
          </a:p>
        </p:txBody>
      </p:sp>
      <p:sp>
        <p:nvSpPr>
          <p:cNvPr id="14" name="ZoneTexte 13"/>
          <p:cNvSpPr txBox="1"/>
          <p:nvPr/>
        </p:nvSpPr>
        <p:spPr>
          <a:xfrm>
            <a:off x="17221200" y="9725025"/>
            <a:ext cx="680957" cy="369332"/>
          </a:xfrm>
          <a:prstGeom prst="rect">
            <a:avLst/>
          </a:prstGeom>
          <a:noFill/>
        </p:spPr>
        <p:txBody>
          <a:bodyPr wrap="square" rtlCol="0">
            <a:spAutoFit/>
          </a:bodyPr>
          <a:lstStyle/>
          <a:p>
            <a:r>
              <a:rPr lang="fr-MA" dirty="0"/>
              <a:t>4</a:t>
            </a:r>
            <a:endParaRPr lang="en-US" dirty="0"/>
          </a:p>
        </p:txBody>
      </p:sp>
      <p:sp>
        <p:nvSpPr>
          <p:cNvPr id="15" name="Freeform 16"/>
          <p:cNvSpPr/>
          <p:nvPr/>
        </p:nvSpPr>
        <p:spPr>
          <a:xfrm rot="5926005">
            <a:off x="878209" y="4374726"/>
            <a:ext cx="2104595" cy="717203"/>
          </a:xfrm>
          <a:custGeom>
            <a:avLst/>
            <a:gdLst/>
            <a:ahLst/>
            <a:cxnLst/>
            <a:rect l="l" t="t" r="r" b="b"/>
            <a:pathLst>
              <a:path w="1693143" h="478313">
                <a:moveTo>
                  <a:pt x="0" y="0"/>
                </a:moveTo>
                <a:lnTo>
                  <a:pt x="1693143" y="0"/>
                </a:lnTo>
                <a:lnTo>
                  <a:pt x="1693143" y="478313"/>
                </a:lnTo>
                <a:lnTo>
                  <a:pt x="0" y="47831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6" name="Freeform 16"/>
          <p:cNvSpPr/>
          <p:nvPr/>
        </p:nvSpPr>
        <p:spPr>
          <a:xfrm rot="954621" flipV="1">
            <a:off x="5660279" y="1796160"/>
            <a:ext cx="2104595" cy="551133"/>
          </a:xfrm>
          <a:custGeom>
            <a:avLst/>
            <a:gdLst/>
            <a:ahLst/>
            <a:cxnLst/>
            <a:rect l="l" t="t" r="r" b="b"/>
            <a:pathLst>
              <a:path w="1693143" h="478313">
                <a:moveTo>
                  <a:pt x="0" y="0"/>
                </a:moveTo>
                <a:lnTo>
                  <a:pt x="1693143" y="0"/>
                </a:lnTo>
                <a:lnTo>
                  <a:pt x="1693143" y="478313"/>
                </a:lnTo>
                <a:lnTo>
                  <a:pt x="0" y="47831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pic>
        <p:nvPicPr>
          <p:cNvPr id="2050" name="Picture 2" descr="logiciel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49695" y="1995383"/>
            <a:ext cx="940487" cy="940488"/>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5">
            <a:extLst>
              <a:ext uri="{FF2B5EF4-FFF2-40B4-BE49-F238E27FC236}">
                <a16:creationId xmlns:a16="http://schemas.microsoft.com/office/drawing/2014/main" id="{C207254D-A534-435E-8A45-59539128FA10}"/>
              </a:ext>
            </a:extLst>
          </p:cNvPr>
          <p:cNvSpPr/>
          <p:nvPr/>
        </p:nvSpPr>
        <p:spPr>
          <a:xfrm rot="2700831">
            <a:off x="4951031" y="4387684"/>
            <a:ext cx="1736450" cy="525276"/>
          </a:xfrm>
          <a:custGeom>
            <a:avLst/>
            <a:gdLst/>
            <a:ahLst/>
            <a:cxnLst/>
            <a:rect l="l" t="t" r="r" b="b"/>
            <a:pathLst>
              <a:path w="1736450" h="525276">
                <a:moveTo>
                  <a:pt x="0" y="0"/>
                </a:moveTo>
                <a:lnTo>
                  <a:pt x="1736449" y="0"/>
                </a:lnTo>
                <a:lnTo>
                  <a:pt x="1736449" y="525276"/>
                </a:lnTo>
                <a:lnTo>
                  <a:pt x="0" y="52527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5" name="ZoneTexte 4">
            <a:extLst>
              <a:ext uri="{FF2B5EF4-FFF2-40B4-BE49-F238E27FC236}">
                <a16:creationId xmlns:a16="http://schemas.microsoft.com/office/drawing/2014/main" id="{124F3C05-3DE3-412B-8A8D-1A42F00A39DA}"/>
              </a:ext>
            </a:extLst>
          </p:cNvPr>
          <p:cNvSpPr txBox="1"/>
          <p:nvPr/>
        </p:nvSpPr>
        <p:spPr>
          <a:xfrm>
            <a:off x="9444231" y="4604741"/>
            <a:ext cx="1447800" cy="400110"/>
          </a:xfrm>
          <a:prstGeom prst="rect">
            <a:avLst/>
          </a:prstGeom>
          <a:noFill/>
        </p:spPr>
        <p:txBody>
          <a:bodyPr wrap="square" rtlCol="0">
            <a:spAutoFit/>
          </a:bodyPr>
          <a:lstStyle/>
          <a:p>
            <a:r>
              <a:rPr lang="fr-FR" sz="2000" b="1" dirty="0">
                <a:latin typeface="Helios" panose="020B0604020202020204" charset="0"/>
              </a:rPr>
              <a:t>Services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par>
                                <p:cTn id="19" presetID="16" presetClass="entr" presetSubtype="2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nodeType="with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barn(inVertical)">
                                      <p:cBhvr>
                                        <p:cTn id="32" dur="500"/>
                                        <p:tgtEl>
                                          <p:spTgt spid="205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inVertical)">
                                      <p:cBhvr>
                                        <p:cTn id="40" dur="500"/>
                                        <p:tgtEl>
                                          <p:spTgt spid="5"/>
                                        </p:tgtEl>
                                      </p:cBhvr>
                                    </p:animEffect>
                                  </p:childTnLst>
                                </p:cTn>
                              </p:par>
                              <p:par>
                                <p:cTn id="41" presetID="16" presetClass="entr" presetSubtype="21"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arn(inVertical)">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B6F15528-21DE-4FAA-801E-634DDDAF4B2B}" type="slidenum">
              <a:rPr lang="en-US" smtClean="0"/>
              <a:pPr/>
              <a:t>5</a:t>
            </a:fld>
            <a:endParaRPr lang="en-US"/>
          </a:p>
        </p:txBody>
      </p:sp>
      <p:sp>
        <p:nvSpPr>
          <p:cNvPr id="3" name="Espace réservé du numéro de diapositive 1"/>
          <p:cNvSpPr txBox="1">
            <a:spLocks/>
          </p:cNvSpPr>
          <p:nvPr/>
        </p:nvSpPr>
        <p:spPr>
          <a:xfrm>
            <a:off x="7391400" y="6127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5</a:t>
            </a:fld>
            <a:endParaRPr lang="en-US"/>
          </a:p>
        </p:txBody>
      </p:sp>
      <p:pic>
        <p:nvPicPr>
          <p:cNvPr id="4" name="Image 3"/>
          <p:cNvPicPr/>
          <p:nvPr/>
        </p:nvPicPr>
        <p:blipFill rotWithShape="1">
          <a:blip r:embed="rId2">
            <a:extLst>
              <a:ext uri="{28A0092B-C50C-407E-A947-70E740481C1C}">
                <a14:useLocalDpi xmlns:a14="http://schemas.microsoft.com/office/drawing/2010/main" val="0"/>
              </a:ext>
            </a:extLst>
          </a:blip>
          <a:srcRect l="11439" t="9024" r="7033"/>
          <a:stretch/>
        </p:blipFill>
        <p:spPr bwMode="auto">
          <a:xfrm>
            <a:off x="2209800" y="2552700"/>
            <a:ext cx="14439900" cy="678180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3962400" y="266700"/>
            <a:ext cx="10134600" cy="16764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smtClean="0">
                <a:latin typeface="Arial Black" panose="020B0A04020102020204" pitchFamily="34" charset="0"/>
              </a:rPr>
              <a:t>Technologies </a:t>
            </a:r>
            <a:endParaRPr lang="fr-FR" sz="4000" b="1" dirty="0">
              <a:latin typeface="Arial Black" panose="020B0A04020102020204" pitchFamily="34" charset="0"/>
            </a:endParaRPr>
          </a:p>
        </p:txBody>
      </p:sp>
    </p:spTree>
    <p:extLst>
      <p:ext uri="{BB962C8B-B14F-4D97-AF65-F5344CB8AC3E}">
        <p14:creationId xmlns:p14="http://schemas.microsoft.com/office/powerpoint/2010/main" val="2461563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1375116">
            <a:off x="6813752" y="3935791"/>
            <a:ext cx="1736450" cy="525276"/>
          </a:xfrm>
          <a:custGeom>
            <a:avLst/>
            <a:gdLst/>
            <a:ahLst/>
            <a:cxnLst/>
            <a:rect l="l" t="t" r="r" b="b"/>
            <a:pathLst>
              <a:path w="1736450" h="525276">
                <a:moveTo>
                  <a:pt x="0" y="0"/>
                </a:moveTo>
                <a:lnTo>
                  <a:pt x="1736450" y="0"/>
                </a:lnTo>
                <a:lnTo>
                  <a:pt x="1736450" y="525276"/>
                </a:lnTo>
                <a:lnTo>
                  <a:pt x="0" y="525276"/>
                </a:lnTo>
                <a:lnTo>
                  <a:pt x="0" y="0"/>
                </a:lnTo>
                <a:close/>
              </a:path>
            </a:pathLst>
          </a:custGeom>
          <a:blipFill>
            <a:blip r:embed="rId3">
              <a:extLst>
                <a:ext uri="{96DAC541-7B7A-43D3-8B79-37D633B846F1}">
                  <asvg:svgBlip xmlns:asvg="http://schemas.microsoft.com/office/drawing/2016/SVG/main" xmlns="" r:embed="rId6"/>
                </a:ext>
              </a:extLst>
            </a:blip>
            <a:stretch>
              <a:fillRect/>
            </a:stretch>
          </a:blipFill>
        </p:spPr>
      </p:sp>
      <p:sp>
        <p:nvSpPr>
          <p:cNvPr id="7" name="Freeform 7"/>
          <p:cNvSpPr/>
          <p:nvPr/>
        </p:nvSpPr>
        <p:spPr>
          <a:xfrm rot="1656326">
            <a:off x="6802876" y="6836296"/>
            <a:ext cx="1736450" cy="525276"/>
          </a:xfrm>
          <a:custGeom>
            <a:avLst/>
            <a:gdLst/>
            <a:ahLst/>
            <a:cxnLst/>
            <a:rect l="l" t="t" r="r" b="b"/>
            <a:pathLst>
              <a:path w="1736450" h="525276">
                <a:moveTo>
                  <a:pt x="0" y="0"/>
                </a:moveTo>
                <a:lnTo>
                  <a:pt x="1736449" y="0"/>
                </a:lnTo>
                <a:lnTo>
                  <a:pt x="1736449" y="525276"/>
                </a:lnTo>
                <a:lnTo>
                  <a:pt x="0" y="525276"/>
                </a:lnTo>
                <a:lnTo>
                  <a:pt x="0" y="0"/>
                </a:lnTo>
                <a:close/>
              </a:path>
            </a:pathLst>
          </a:custGeom>
          <a:blipFill>
            <a:blip r:embed="rId3">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3457499" y="324857"/>
            <a:ext cx="10944279" cy="608964"/>
          </a:xfrm>
          <a:prstGeom prst="rect">
            <a:avLst/>
          </a:prstGeom>
        </p:spPr>
        <p:txBody>
          <a:bodyPr lIns="0" tIns="0" rIns="0" bIns="0" rtlCol="0" anchor="t">
            <a:spAutoFit/>
          </a:bodyPr>
          <a:lstStyle/>
          <a:p>
            <a:pPr algn="l">
              <a:lnSpc>
                <a:spcPts val="4940"/>
              </a:lnSpc>
            </a:pPr>
            <a:r>
              <a:rPr lang="en-US" sz="3800" b="1">
                <a:solidFill>
                  <a:srgbClr val="FFFFFF"/>
                </a:solidFill>
                <a:latin typeface="Klein Bold"/>
                <a:ea typeface="Klein Bold"/>
                <a:cs typeface="Klein Bold"/>
                <a:sym typeface="Klein Bold"/>
              </a:rPr>
              <a:t>Conception et réalisation  de l’application</a:t>
            </a:r>
          </a:p>
        </p:txBody>
      </p:sp>
      <p:sp>
        <p:nvSpPr>
          <p:cNvPr id="11" name="ZoneTexte 10"/>
          <p:cNvSpPr txBox="1"/>
          <p:nvPr/>
        </p:nvSpPr>
        <p:spPr>
          <a:xfrm>
            <a:off x="17187474" y="9725027"/>
            <a:ext cx="680957" cy="369332"/>
          </a:xfrm>
          <a:prstGeom prst="rect">
            <a:avLst/>
          </a:prstGeom>
          <a:noFill/>
        </p:spPr>
        <p:txBody>
          <a:bodyPr wrap="square" rtlCol="0">
            <a:spAutoFit/>
          </a:bodyPr>
          <a:lstStyle/>
          <a:p>
            <a:r>
              <a:rPr lang="fr-MA" dirty="0"/>
              <a:t>8</a:t>
            </a:r>
            <a:endParaRPr lang="en-US" dirty="0"/>
          </a:p>
        </p:txBody>
      </p:sp>
      <p:sp>
        <p:nvSpPr>
          <p:cNvPr id="9" name="ZoneTexte 8">
            <a:extLst>
              <a:ext uri="{FF2B5EF4-FFF2-40B4-BE49-F238E27FC236}">
                <a16:creationId xmlns:a16="http://schemas.microsoft.com/office/drawing/2014/main" id="{5FCD031A-9214-46A9-AAB4-4677CB9BCC4C}"/>
              </a:ext>
            </a:extLst>
          </p:cNvPr>
          <p:cNvSpPr txBox="1"/>
          <p:nvPr/>
        </p:nvSpPr>
        <p:spPr>
          <a:xfrm>
            <a:off x="14859000" y="2933700"/>
            <a:ext cx="2743200" cy="369332"/>
          </a:xfrm>
          <a:prstGeom prst="rect">
            <a:avLst/>
          </a:prstGeom>
          <a:noFill/>
        </p:spPr>
        <p:txBody>
          <a:bodyPr wrap="square" rtlCol="0">
            <a:spAutoFit/>
          </a:bodyPr>
          <a:lstStyle/>
          <a:p>
            <a:r>
              <a:rPr lang="fr-FR" dirty="0"/>
              <a:t>Modèle 1</a:t>
            </a:r>
          </a:p>
        </p:txBody>
      </p:sp>
      <p:sp>
        <p:nvSpPr>
          <p:cNvPr id="12" name="ZoneTexte 11">
            <a:extLst>
              <a:ext uri="{FF2B5EF4-FFF2-40B4-BE49-F238E27FC236}">
                <a16:creationId xmlns:a16="http://schemas.microsoft.com/office/drawing/2014/main" id="{F1EEC350-0DAE-4D4E-8046-2D0F8A96F37F}"/>
              </a:ext>
            </a:extLst>
          </p:cNvPr>
          <p:cNvSpPr txBox="1"/>
          <p:nvPr/>
        </p:nvSpPr>
        <p:spPr>
          <a:xfrm>
            <a:off x="15125231" y="7317581"/>
            <a:ext cx="2743200" cy="369332"/>
          </a:xfrm>
          <a:prstGeom prst="rect">
            <a:avLst/>
          </a:prstGeom>
          <a:noFill/>
        </p:spPr>
        <p:txBody>
          <a:bodyPr wrap="square" rtlCol="0">
            <a:spAutoFit/>
          </a:bodyPr>
          <a:lstStyle/>
          <a:p>
            <a:r>
              <a:rPr lang="fr-FR" dirty="0"/>
              <a:t>Modèle 2</a:t>
            </a:r>
          </a:p>
        </p:txBody>
      </p:sp>
      <p:pic>
        <p:nvPicPr>
          <p:cNvPr id="13" name="Image 12">
            <a:extLst>
              <a:ext uri="{FF2B5EF4-FFF2-40B4-BE49-F238E27FC236}">
                <a16:creationId xmlns:a16="http://schemas.microsoft.com/office/drawing/2014/main" id="{099A1CEB-0FDE-4761-82DA-1FAD0F4E48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45" y="4198429"/>
            <a:ext cx="5839990" cy="2652146"/>
          </a:xfrm>
          <a:prstGeom prst="rect">
            <a:avLst/>
          </a:prstGeom>
        </p:spPr>
      </p:pic>
      <p:sp>
        <p:nvSpPr>
          <p:cNvPr id="14" name="AutoShape 2">
            <a:extLst>
              <a:ext uri="{FF2B5EF4-FFF2-40B4-BE49-F238E27FC236}">
                <a16:creationId xmlns:a16="http://schemas.microsoft.com/office/drawing/2014/main" id="{190BC866-D891-4958-9C94-77C1DE526019}"/>
              </a:ext>
            </a:extLst>
          </p:cNvPr>
          <p:cNvSpPr>
            <a:spLocks noChangeAspect="1" noChangeArrowheads="1"/>
          </p:cNvSpPr>
          <p:nvPr/>
        </p:nvSpPr>
        <p:spPr bwMode="auto">
          <a:xfrm>
            <a:off x="8991599" y="3934263"/>
            <a:ext cx="1361637" cy="13616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6" name="Image 15">
            <a:extLst>
              <a:ext uri="{FF2B5EF4-FFF2-40B4-BE49-F238E27FC236}">
                <a16:creationId xmlns:a16="http://schemas.microsoft.com/office/drawing/2014/main" id="{1183832C-1B5B-435E-A200-74245F9DDE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6817" y="6448560"/>
            <a:ext cx="5833522" cy="2570863"/>
          </a:xfrm>
          <a:prstGeom prst="rect">
            <a:avLst/>
          </a:prstGeom>
        </p:spPr>
      </p:pic>
      <p:pic>
        <p:nvPicPr>
          <p:cNvPr id="18" name="Image 17">
            <a:extLst>
              <a:ext uri="{FF2B5EF4-FFF2-40B4-BE49-F238E27FC236}">
                <a16:creationId xmlns:a16="http://schemas.microsoft.com/office/drawing/2014/main" id="{5542B184-B027-47DC-8D58-EEB9547222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10524445" y="615466"/>
            <a:ext cx="2567472" cy="5832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80">
                                          <p:stCondLst>
                                            <p:cond delay="0"/>
                                          </p:stCondLst>
                                        </p:cTn>
                                        <p:tgtEl>
                                          <p:spTgt spid="18"/>
                                        </p:tgtEl>
                                      </p:cBhvr>
                                    </p:animEffect>
                                    <p:anim calcmode="lin" valueType="num">
                                      <p:cBhvr>
                                        <p:cTn id="31"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6" dur="26">
                                          <p:stCondLst>
                                            <p:cond delay="650"/>
                                          </p:stCondLst>
                                        </p:cTn>
                                        <p:tgtEl>
                                          <p:spTgt spid="18"/>
                                        </p:tgtEl>
                                      </p:cBhvr>
                                      <p:to x="100000" y="60000"/>
                                    </p:animScale>
                                    <p:animScale>
                                      <p:cBhvr>
                                        <p:cTn id="37" dur="166" decel="50000">
                                          <p:stCondLst>
                                            <p:cond delay="676"/>
                                          </p:stCondLst>
                                        </p:cTn>
                                        <p:tgtEl>
                                          <p:spTgt spid="18"/>
                                        </p:tgtEl>
                                      </p:cBhvr>
                                      <p:to x="100000" y="100000"/>
                                    </p:animScale>
                                    <p:animScale>
                                      <p:cBhvr>
                                        <p:cTn id="38" dur="26">
                                          <p:stCondLst>
                                            <p:cond delay="1312"/>
                                          </p:stCondLst>
                                        </p:cTn>
                                        <p:tgtEl>
                                          <p:spTgt spid="18"/>
                                        </p:tgtEl>
                                      </p:cBhvr>
                                      <p:to x="100000" y="80000"/>
                                    </p:animScale>
                                    <p:animScale>
                                      <p:cBhvr>
                                        <p:cTn id="39" dur="166" decel="50000">
                                          <p:stCondLst>
                                            <p:cond delay="1338"/>
                                          </p:stCondLst>
                                        </p:cTn>
                                        <p:tgtEl>
                                          <p:spTgt spid="18"/>
                                        </p:tgtEl>
                                      </p:cBhvr>
                                      <p:to x="100000" y="100000"/>
                                    </p:animScale>
                                    <p:animScale>
                                      <p:cBhvr>
                                        <p:cTn id="40" dur="26">
                                          <p:stCondLst>
                                            <p:cond delay="1642"/>
                                          </p:stCondLst>
                                        </p:cTn>
                                        <p:tgtEl>
                                          <p:spTgt spid="18"/>
                                        </p:tgtEl>
                                      </p:cBhvr>
                                      <p:to x="100000" y="90000"/>
                                    </p:animScale>
                                    <p:animScale>
                                      <p:cBhvr>
                                        <p:cTn id="41" dur="166" decel="50000">
                                          <p:stCondLst>
                                            <p:cond delay="1668"/>
                                          </p:stCondLst>
                                        </p:cTn>
                                        <p:tgtEl>
                                          <p:spTgt spid="18"/>
                                        </p:tgtEl>
                                      </p:cBhvr>
                                      <p:to x="100000" y="100000"/>
                                    </p:animScale>
                                    <p:animScale>
                                      <p:cBhvr>
                                        <p:cTn id="42" dur="26">
                                          <p:stCondLst>
                                            <p:cond delay="1808"/>
                                          </p:stCondLst>
                                        </p:cTn>
                                        <p:tgtEl>
                                          <p:spTgt spid="18"/>
                                        </p:tgtEl>
                                      </p:cBhvr>
                                      <p:to x="100000" y="95000"/>
                                    </p:animScale>
                                    <p:animScale>
                                      <p:cBhvr>
                                        <p:cTn id="43" dur="166" decel="50000">
                                          <p:stCondLst>
                                            <p:cond delay="1834"/>
                                          </p:stCondLst>
                                        </p:cTn>
                                        <p:tgtEl>
                                          <p:spTgt spid="18"/>
                                        </p:tgtEl>
                                      </p:cBhvr>
                                      <p:to x="100000" y="100000"/>
                                    </p:animScale>
                                  </p:childTnLst>
                                </p:cTn>
                              </p:par>
                              <p:par>
                                <p:cTn id="44" presetID="53" presetClass="entr" presetSubtype="16"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Effect transition="in" filter="fad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down)">
                                      <p:cBhvr>
                                        <p:cTn id="53" dur="580">
                                          <p:stCondLst>
                                            <p:cond delay="0"/>
                                          </p:stCondLst>
                                        </p:cTn>
                                        <p:tgtEl>
                                          <p:spTgt spid="7"/>
                                        </p:tgtEl>
                                      </p:cBhvr>
                                    </p:animEffect>
                                    <p:anim calcmode="lin" valueType="num">
                                      <p:cBhvr>
                                        <p:cTn id="5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9" dur="26">
                                          <p:stCondLst>
                                            <p:cond delay="650"/>
                                          </p:stCondLst>
                                        </p:cTn>
                                        <p:tgtEl>
                                          <p:spTgt spid="7"/>
                                        </p:tgtEl>
                                      </p:cBhvr>
                                      <p:to x="100000" y="60000"/>
                                    </p:animScale>
                                    <p:animScale>
                                      <p:cBhvr>
                                        <p:cTn id="60" dur="166" decel="50000">
                                          <p:stCondLst>
                                            <p:cond delay="676"/>
                                          </p:stCondLst>
                                        </p:cTn>
                                        <p:tgtEl>
                                          <p:spTgt spid="7"/>
                                        </p:tgtEl>
                                      </p:cBhvr>
                                      <p:to x="100000" y="100000"/>
                                    </p:animScale>
                                    <p:animScale>
                                      <p:cBhvr>
                                        <p:cTn id="61" dur="26">
                                          <p:stCondLst>
                                            <p:cond delay="1312"/>
                                          </p:stCondLst>
                                        </p:cTn>
                                        <p:tgtEl>
                                          <p:spTgt spid="7"/>
                                        </p:tgtEl>
                                      </p:cBhvr>
                                      <p:to x="100000" y="80000"/>
                                    </p:animScale>
                                    <p:animScale>
                                      <p:cBhvr>
                                        <p:cTn id="62" dur="166" decel="50000">
                                          <p:stCondLst>
                                            <p:cond delay="1338"/>
                                          </p:stCondLst>
                                        </p:cTn>
                                        <p:tgtEl>
                                          <p:spTgt spid="7"/>
                                        </p:tgtEl>
                                      </p:cBhvr>
                                      <p:to x="100000" y="100000"/>
                                    </p:animScale>
                                    <p:animScale>
                                      <p:cBhvr>
                                        <p:cTn id="63" dur="26">
                                          <p:stCondLst>
                                            <p:cond delay="1642"/>
                                          </p:stCondLst>
                                        </p:cTn>
                                        <p:tgtEl>
                                          <p:spTgt spid="7"/>
                                        </p:tgtEl>
                                      </p:cBhvr>
                                      <p:to x="100000" y="90000"/>
                                    </p:animScale>
                                    <p:animScale>
                                      <p:cBhvr>
                                        <p:cTn id="64" dur="166" decel="50000">
                                          <p:stCondLst>
                                            <p:cond delay="1668"/>
                                          </p:stCondLst>
                                        </p:cTn>
                                        <p:tgtEl>
                                          <p:spTgt spid="7"/>
                                        </p:tgtEl>
                                      </p:cBhvr>
                                      <p:to x="100000" y="100000"/>
                                    </p:animScale>
                                    <p:animScale>
                                      <p:cBhvr>
                                        <p:cTn id="65" dur="26">
                                          <p:stCondLst>
                                            <p:cond delay="1808"/>
                                          </p:stCondLst>
                                        </p:cTn>
                                        <p:tgtEl>
                                          <p:spTgt spid="7"/>
                                        </p:tgtEl>
                                      </p:cBhvr>
                                      <p:to x="100000" y="95000"/>
                                    </p:animScale>
                                    <p:animScale>
                                      <p:cBhvr>
                                        <p:cTn id="66" dur="166" decel="50000">
                                          <p:stCondLst>
                                            <p:cond delay="1834"/>
                                          </p:stCondLst>
                                        </p:cTn>
                                        <p:tgtEl>
                                          <p:spTgt spid="7"/>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26"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80">
                                          <p:stCondLst>
                                            <p:cond delay="0"/>
                                          </p:stCondLst>
                                        </p:cTn>
                                        <p:tgtEl>
                                          <p:spTgt spid="16"/>
                                        </p:tgtEl>
                                      </p:cBhvr>
                                    </p:animEffect>
                                    <p:anim calcmode="lin" valueType="num">
                                      <p:cBhvr>
                                        <p:cTn id="7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7" dur="26">
                                          <p:stCondLst>
                                            <p:cond delay="650"/>
                                          </p:stCondLst>
                                        </p:cTn>
                                        <p:tgtEl>
                                          <p:spTgt spid="16"/>
                                        </p:tgtEl>
                                      </p:cBhvr>
                                      <p:to x="100000" y="60000"/>
                                    </p:animScale>
                                    <p:animScale>
                                      <p:cBhvr>
                                        <p:cTn id="78" dur="166" decel="50000">
                                          <p:stCondLst>
                                            <p:cond delay="676"/>
                                          </p:stCondLst>
                                        </p:cTn>
                                        <p:tgtEl>
                                          <p:spTgt spid="16"/>
                                        </p:tgtEl>
                                      </p:cBhvr>
                                      <p:to x="100000" y="100000"/>
                                    </p:animScale>
                                    <p:animScale>
                                      <p:cBhvr>
                                        <p:cTn id="79" dur="26">
                                          <p:stCondLst>
                                            <p:cond delay="1312"/>
                                          </p:stCondLst>
                                        </p:cTn>
                                        <p:tgtEl>
                                          <p:spTgt spid="16"/>
                                        </p:tgtEl>
                                      </p:cBhvr>
                                      <p:to x="100000" y="80000"/>
                                    </p:animScale>
                                    <p:animScale>
                                      <p:cBhvr>
                                        <p:cTn id="80" dur="166" decel="50000">
                                          <p:stCondLst>
                                            <p:cond delay="1338"/>
                                          </p:stCondLst>
                                        </p:cTn>
                                        <p:tgtEl>
                                          <p:spTgt spid="16"/>
                                        </p:tgtEl>
                                      </p:cBhvr>
                                      <p:to x="100000" y="100000"/>
                                    </p:animScale>
                                    <p:animScale>
                                      <p:cBhvr>
                                        <p:cTn id="81" dur="26">
                                          <p:stCondLst>
                                            <p:cond delay="1642"/>
                                          </p:stCondLst>
                                        </p:cTn>
                                        <p:tgtEl>
                                          <p:spTgt spid="16"/>
                                        </p:tgtEl>
                                      </p:cBhvr>
                                      <p:to x="100000" y="90000"/>
                                    </p:animScale>
                                    <p:animScale>
                                      <p:cBhvr>
                                        <p:cTn id="82" dur="166" decel="50000">
                                          <p:stCondLst>
                                            <p:cond delay="1668"/>
                                          </p:stCondLst>
                                        </p:cTn>
                                        <p:tgtEl>
                                          <p:spTgt spid="16"/>
                                        </p:tgtEl>
                                      </p:cBhvr>
                                      <p:to x="100000" y="100000"/>
                                    </p:animScale>
                                    <p:animScale>
                                      <p:cBhvr>
                                        <p:cTn id="83" dur="26">
                                          <p:stCondLst>
                                            <p:cond delay="1808"/>
                                          </p:stCondLst>
                                        </p:cTn>
                                        <p:tgtEl>
                                          <p:spTgt spid="16"/>
                                        </p:tgtEl>
                                      </p:cBhvr>
                                      <p:to x="100000" y="95000"/>
                                    </p:animScale>
                                    <p:animScale>
                                      <p:cBhvr>
                                        <p:cTn id="84" dur="166" decel="50000">
                                          <p:stCondLst>
                                            <p:cond delay="1834"/>
                                          </p:stCondLst>
                                        </p:cTn>
                                        <p:tgtEl>
                                          <p:spTgt spid="16"/>
                                        </p:tgtEl>
                                      </p:cBhvr>
                                      <p:to x="100000" y="100000"/>
                                    </p:animScale>
                                  </p:childTnLst>
                                </p:cTn>
                              </p:par>
                              <p:par>
                                <p:cTn id="85" presetID="53" presetClass="entr" presetSubtype="16" fill="hold" grpId="0" nodeType="withEffect">
                                  <p:stCondLst>
                                    <p:cond delay="0"/>
                                  </p:stCondLst>
                                  <p:childTnLst>
                                    <p:set>
                                      <p:cBhvr>
                                        <p:cTn id="86" dur="1" fill="hold">
                                          <p:stCondLst>
                                            <p:cond delay="0"/>
                                          </p:stCondLst>
                                        </p:cTn>
                                        <p:tgtEl>
                                          <p:spTgt spid="12"/>
                                        </p:tgtEl>
                                        <p:attrNameLst>
                                          <p:attrName>style.visibility</p:attrName>
                                        </p:attrNameLst>
                                      </p:cBhvr>
                                      <p:to>
                                        <p:strVal val="visible"/>
                                      </p:to>
                                    </p:set>
                                    <p:anim calcmode="lin" valueType="num">
                                      <p:cBhvr>
                                        <p:cTn id="87" dur="500" fill="hold"/>
                                        <p:tgtEl>
                                          <p:spTgt spid="12"/>
                                        </p:tgtEl>
                                        <p:attrNameLst>
                                          <p:attrName>ppt_w</p:attrName>
                                        </p:attrNameLst>
                                      </p:cBhvr>
                                      <p:tavLst>
                                        <p:tav tm="0">
                                          <p:val>
                                            <p:fltVal val="0"/>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animEffect transition="in" filter="fade">
                                      <p:cBhvr>
                                        <p:cTn id="8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B6F15528-21DE-4FAA-801E-634DDDAF4B2B}" type="slidenum">
              <a:rPr lang="en-US" smtClean="0"/>
              <a:pPr/>
              <a:t>7</a:t>
            </a:fld>
            <a:endParaRPr lang="en-US"/>
          </a:p>
        </p:txBody>
      </p:sp>
      <p:pic>
        <p:nvPicPr>
          <p:cNvPr id="3" name="Image 2"/>
          <p:cNvPicPr>
            <a:picLocks noChangeAspect="1"/>
          </p:cNvPicPr>
          <p:nvPr/>
        </p:nvPicPr>
        <p:blipFill>
          <a:blip r:embed="rId2"/>
          <a:stretch>
            <a:fillRect/>
          </a:stretch>
        </p:blipFill>
        <p:spPr>
          <a:xfrm>
            <a:off x="990600" y="1943100"/>
            <a:ext cx="15163799" cy="7498474"/>
          </a:xfrm>
          <a:prstGeom prst="rect">
            <a:avLst/>
          </a:prstGeom>
        </p:spPr>
      </p:pic>
    </p:spTree>
    <p:extLst>
      <p:ext uri="{BB962C8B-B14F-4D97-AF65-F5344CB8AC3E}">
        <p14:creationId xmlns:p14="http://schemas.microsoft.com/office/powerpoint/2010/main" val="37586067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B6F15528-21DE-4FAA-801E-634DDDAF4B2B}" type="slidenum">
              <a:rPr lang="en-US" smtClean="0"/>
              <a:pPr/>
              <a:t>8</a:t>
            </a:fld>
            <a:endParaRPr lang="en-US"/>
          </a:p>
        </p:txBody>
      </p:sp>
      <p:pic>
        <p:nvPicPr>
          <p:cNvPr id="3" name="Image 2"/>
          <p:cNvPicPr/>
          <p:nvPr/>
        </p:nvPicPr>
        <p:blipFill>
          <a:blip r:embed="rId2" cstate="print">
            <a:extLst>
              <a:ext uri="{28A0092B-C50C-407E-A947-70E740481C1C}">
                <a14:useLocalDpi xmlns:a14="http://schemas.microsoft.com/office/drawing/2010/main" val="0"/>
              </a:ext>
            </a:extLst>
          </a:blip>
          <a:stretch>
            <a:fillRect/>
          </a:stretch>
        </p:blipFill>
        <p:spPr>
          <a:xfrm>
            <a:off x="81598" y="0"/>
            <a:ext cx="12034202" cy="10287000"/>
          </a:xfrm>
          <a:prstGeom prst="rect">
            <a:avLst/>
          </a:prstGeom>
        </p:spPr>
      </p:pic>
      <p:sp>
        <p:nvSpPr>
          <p:cNvPr id="5" name="TextBox 12"/>
          <p:cNvSpPr txBox="1"/>
          <p:nvPr/>
        </p:nvSpPr>
        <p:spPr>
          <a:xfrm flipH="1">
            <a:off x="12725400" y="3086100"/>
            <a:ext cx="5333999" cy="2215991"/>
          </a:xfrm>
          <a:prstGeom prst="rect">
            <a:avLst/>
          </a:prstGeom>
        </p:spPr>
        <p:txBody>
          <a:bodyPr wrap="square" lIns="0" tIns="0" rIns="0" bIns="0" rtlCol="0" anchor="t">
            <a:spAutoFit/>
          </a:bodyPr>
          <a:lstStyle/>
          <a:p>
            <a:r>
              <a:rPr lang="fr-FR" sz="7200" b="1" i="1" dirty="0" smtClean="0"/>
              <a:t>L’imprimante </a:t>
            </a:r>
          </a:p>
          <a:p>
            <a:r>
              <a:rPr lang="fr-FR" sz="7200" b="1" i="1" dirty="0"/>
              <a:t> </a:t>
            </a:r>
            <a:r>
              <a:rPr lang="fr-FR" sz="7200" b="1" i="1" dirty="0" smtClean="0"/>
              <a:t> utilisée</a:t>
            </a:r>
            <a:endParaRPr lang="fr-FR" sz="7200" b="1" i="1" dirty="0"/>
          </a:p>
        </p:txBody>
      </p:sp>
    </p:spTree>
    <p:extLst>
      <p:ext uri="{BB962C8B-B14F-4D97-AF65-F5344CB8AC3E}">
        <p14:creationId xmlns:p14="http://schemas.microsoft.com/office/powerpoint/2010/main" val="387292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B6F15528-21DE-4FAA-801E-634DDDAF4B2B}" type="slidenum">
              <a:rPr lang="en-US" smtClean="0"/>
              <a:pPr/>
              <a:t>9</a:t>
            </a:fld>
            <a:endParaRPr lang="en-US"/>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86800" cy="10287000"/>
          </a:xfrm>
          <a:prstGeom prst="rect">
            <a:avLst/>
          </a:prstGeom>
        </p:spPr>
      </p:pic>
      <p:sp>
        <p:nvSpPr>
          <p:cNvPr id="4" name="TextBox 5">
            <a:extLst>
              <a:ext uri="{FF2B5EF4-FFF2-40B4-BE49-F238E27FC236}">
                <a16:creationId xmlns:a16="http://schemas.microsoft.com/office/drawing/2014/main" id="{D7FD310E-4610-4EAA-A98F-16085B568140}"/>
              </a:ext>
            </a:extLst>
          </p:cNvPr>
          <p:cNvSpPr txBox="1"/>
          <p:nvPr/>
        </p:nvSpPr>
        <p:spPr>
          <a:xfrm>
            <a:off x="10287000" y="2944180"/>
            <a:ext cx="6629400" cy="4398640"/>
          </a:xfrm>
          <a:prstGeom prst="rect">
            <a:avLst/>
          </a:prstGeom>
        </p:spPr>
        <p:txBody>
          <a:bodyPr wrap="square" lIns="0" tIns="0" rIns="0" bIns="0" rtlCol="0" anchor="t">
            <a:spAutoFit/>
          </a:bodyPr>
          <a:lstStyle/>
          <a:p>
            <a:pPr algn="ctr">
              <a:lnSpc>
                <a:spcPts val="4940"/>
              </a:lnSpc>
            </a:pPr>
            <a:r>
              <a:rPr lang="en-US" sz="9600" b="1" dirty="0">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rPr>
              <a:t>Conception </a:t>
            </a:r>
            <a:r>
              <a:rPr lang="en-US" sz="9600" b="1" dirty="0" smtClean="0">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rPr>
              <a:t>et</a:t>
            </a:r>
          </a:p>
          <a:p>
            <a:pPr algn="ctr">
              <a:lnSpc>
                <a:spcPts val="4940"/>
              </a:lnSpc>
            </a:pPr>
            <a:endParaRPr lang="en-US" sz="9600" b="1" dirty="0" smtClean="0">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endParaRPr>
          </a:p>
          <a:p>
            <a:pPr algn="ctr">
              <a:lnSpc>
                <a:spcPts val="4940"/>
              </a:lnSpc>
            </a:pPr>
            <a:endParaRPr lang="en-US" sz="9600" b="1" dirty="0">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endParaRPr>
          </a:p>
          <a:p>
            <a:pPr algn="ctr">
              <a:lnSpc>
                <a:spcPts val="4940"/>
              </a:lnSpc>
            </a:pPr>
            <a:r>
              <a:rPr lang="en-US" sz="9600" b="1" dirty="0" smtClean="0">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rPr>
              <a:t> </a:t>
            </a:r>
            <a:r>
              <a:rPr lang="en-US" sz="9600" b="1" dirty="0" err="1">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rPr>
              <a:t>réalisation</a:t>
            </a:r>
            <a:r>
              <a:rPr lang="en-US" sz="9600" b="1" dirty="0">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rPr>
              <a:t>  </a:t>
            </a:r>
            <a:r>
              <a:rPr lang="en-US" sz="9600" b="1" dirty="0" smtClean="0">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rPr>
              <a:t>de</a:t>
            </a:r>
          </a:p>
          <a:p>
            <a:pPr algn="ctr">
              <a:lnSpc>
                <a:spcPts val="4940"/>
              </a:lnSpc>
            </a:pPr>
            <a:endParaRPr lang="en-US" sz="9600" b="1" dirty="0" smtClean="0">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endParaRPr>
          </a:p>
          <a:p>
            <a:pPr algn="ctr">
              <a:lnSpc>
                <a:spcPts val="4940"/>
              </a:lnSpc>
            </a:pPr>
            <a:endParaRPr lang="en-US" sz="9600" b="1" dirty="0">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endParaRPr>
          </a:p>
          <a:p>
            <a:pPr algn="ctr">
              <a:lnSpc>
                <a:spcPts val="4940"/>
              </a:lnSpc>
            </a:pPr>
            <a:r>
              <a:rPr lang="en-US" sz="9600" b="1" dirty="0" smtClean="0">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rPr>
              <a:t> </a:t>
            </a:r>
            <a:r>
              <a:rPr lang="en-US" sz="9600" b="1" dirty="0" err="1">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rPr>
              <a:t>l’application</a:t>
            </a:r>
            <a:endParaRPr lang="en-US" sz="9600" b="1" dirty="0">
              <a:solidFill>
                <a:schemeClr val="accent1">
                  <a:lumMod val="60000"/>
                  <a:lumOff val="40000"/>
                </a:schemeClr>
              </a:solidFill>
              <a:latin typeface="Bahnschrift SemiBold Condensed" panose="020B0502040204020203" pitchFamily="34" charset="0"/>
              <a:ea typeface="Klein Bold"/>
              <a:cs typeface="Arabic Typesetting" panose="03020402040406030203" pitchFamily="66" charset="-78"/>
              <a:sym typeface="Klein Bold"/>
            </a:endParaRPr>
          </a:p>
        </p:txBody>
      </p:sp>
    </p:spTree>
    <p:extLst>
      <p:ext uri="{BB962C8B-B14F-4D97-AF65-F5344CB8AC3E}">
        <p14:creationId xmlns:p14="http://schemas.microsoft.com/office/powerpoint/2010/main" val="62598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10928</TotalTime>
  <Words>809</Words>
  <Application>Microsoft Office PowerPoint</Application>
  <PresentationFormat>Personnalisé</PresentationFormat>
  <Paragraphs>124</Paragraphs>
  <Slides>21</Slides>
  <Notes>11</Notes>
  <HiddenSlides>0</HiddenSlides>
  <MMClips>0</MMClips>
  <ScaleCrop>false</ScaleCrop>
  <HeadingPairs>
    <vt:vector size="6" baseType="variant">
      <vt:variant>
        <vt:lpstr>Polices utilisées</vt:lpstr>
      </vt:variant>
      <vt:variant>
        <vt:i4>17</vt:i4>
      </vt:variant>
      <vt:variant>
        <vt:lpstr>Thème</vt:lpstr>
      </vt:variant>
      <vt:variant>
        <vt:i4>1</vt:i4>
      </vt:variant>
      <vt:variant>
        <vt:lpstr>Titres des diapositives</vt:lpstr>
      </vt:variant>
      <vt:variant>
        <vt:i4>21</vt:i4>
      </vt:variant>
    </vt:vector>
  </HeadingPairs>
  <TitlesOfParts>
    <vt:vector size="39" baseType="lpstr">
      <vt:lpstr>Bahnschrift SemiBold Condensed</vt:lpstr>
      <vt:lpstr>Helios</vt:lpstr>
      <vt:lpstr>Chewy</vt:lpstr>
      <vt:lpstr>Arabic Typesetting</vt:lpstr>
      <vt:lpstr>Klein Bold</vt:lpstr>
      <vt:lpstr>Saira</vt:lpstr>
      <vt:lpstr>Helios Italics</vt:lpstr>
      <vt:lpstr>Cascadia Code SemiBold</vt:lpstr>
      <vt:lpstr>Algerian</vt:lpstr>
      <vt:lpstr>Times New Roman</vt:lpstr>
      <vt:lpstr>Saira Bold</vt:lpstr>
      <vt:lpstr>Arial</vt:lpstr>
      <vt:lpstr>Helios Bold</vt:lpstr>
      <vt:lpstr>Calibri</vt:lpstr>
      <vt:lpstr>Antonio Bold</vt:lpstr>
      <vt:lpstr>Arial Black</vt:lpstr>
      <vt:lpstr>Gagalin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dc:title>
  <dc:creator>dell</dc:creator>
  <cp:lastModifiedBy>lenovo</cp:lastModifiedBy>
  <cp:revision>85</cp:revision>
  <dcterms:created xsi:type="dcterms:W3CDTF">2006-08-16T00:00:00Z</dcterms:created>
  <dcterms:modified xsi:type="dcterms:W3CDTF">2024-11-08T19:50:54Z</dcterms:modified>
  <dc:identifier>DAGSEsSRBXo</dc:identifier>
</cp:coreProperties>
</file>